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image" Target="../media/image4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image" Target="../media/image18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image" Target="../media/image2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image" Target="../media/image26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cover_colombia_relief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57200" y="3658000"/>
            <a:ext cx="7600000" cy="2500000"/>
          </a:xfrm>
          <a:prstGeom prst="rect">
            <a:avLst/>
          </a:prstGeom>
          <a:solidFill>
            <a:srgbClr val="FFFFFF"/>
          </a:solidFill>
          <a:ln>
            <a:solidFill>
              <a:srgbClr val="11111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07200" y="3808000"/>
            <a:ext cx="71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HYPERION ONE · APPLIED INTELLIGENCE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7200" y="4108000"/>
            <a:ext cx="7100000" cy="1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600" b="0">
                <a:solidFill>
                  <a:srgbClr val="111111"/>
                </a:solidFill>
                <a:latin typeface="Georgia"/>
              </a:rPr>
              <a:t>Informe Nacional de Inteligencia sobre Culminación de Educación Media en Colombia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07200" y="5408000"/>
            <a:ext cx="71000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909090"/>
                </a:solidFill>
                <a:latin typeface="Segoe UI"/>
              </a:rPr>
              <a:t>14.512.497 adultos sin bachillerato (2026, estimado) · 1.122 municipios · 81 fuentes · 12.723 conversaciones públicas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EL PROBLEMA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Uno de cada 2,7 adultos colombianos no ha terminado el bachillerato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700000"/>
            <a:ext cx="2619400" cy="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0">
                <a:solidFill>
                  <a:srgbClr val="111111"/>
                </a:solidFill>
                <a:latin typeface="Georgia"/>
              </a:rPr>
              <a:t>14,51 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2500000"/>
            <a:ext cx="26194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ADULTOS 18+ SIN MEDIA COMPLETA · 2026 [C]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76600" y="1700000"/>
            <a:ext cx="2619400" cy="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0">
                <a:solidFill>
                  <a:srgbClr val="111111"/>
                </a:solidFill>
                <a:latin typeface="Georgia"/>
              </a:rPr>
              <a:t>37,0 %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76600" y="2500000"/>
            <a:ext cx="26194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DE LOS ADULTOS (45,4 % EN 2018)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0" y="1700000"/>
            <a:ext cx="2619400" cy="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0">
                <a:solidFill>
                  <a:srgbClr val="111111"/>
                </a:solidFill>
                <a:latin typeface="Georgia"/>
              </a:rPr>
              <a:t>13,7–22,8 M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0" y="2500000"/>
            <a:ext cx="26194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COTAS CENSALES 2018 [A]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15400" y="1700000"/>
            <a:ext cx="2619400" cy="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0">
                <a:solidFill>
                  <a:srgbClr val="111111"/>
                </a:solidFill>
                <a:latin typeface="Georgia"/>
              </a:rPr>
              <a:t>177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915400" y="2500000"/>
            <a:ext cx="2619400" cy="6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MUNICIPIOS ALTA NECESIDAD · ALTA OPORTUNIDAD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7200" y="3400000"/>
            <a:ext cx="11277600" cy="22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11111"/>
                </a:solidFill>
                <a:latin typeface="Segoe UI"/>
              </a:rPr>
              <a:t>Censo 2018 a nivel de persona + GEIH 2025 + proyecciones DANE 2026, integrados con Small Area Estimation.</a:t>
            </a:r>
          </a:p>
          <a:p>
            <a:pPr algn="l"/>
            <a:r>
              <a:rPr sz="1400" b="0">
                <a:solidFill>
                  <a:srgbClr val="111111"/>
                </a:solidFill>
                <a:latin typeface="Segoe UI"/>
              </a:rPr>
              <a:t>La cifra no es un dato: es una estimación con intervalo (IC80 14.448.777–14.576.214) y con cotas censales observadas.</a:t>
            </a:r>
          </a:p>
          <a:p>
            <a:pPr algn="l"/>
            <a:r>
              <a:rPr sz="1400" b="0">
                <a:solidFill>
                  <a:srgbClr val="111111"/>
                </a:solidFill>
                <a:latin typeface="Segoe UI"/>
              </a:rPr>
              <a:t>El mercado no es homogéneo: volumen en el centro y la costa; tasa en la periferia.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DÓNDE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03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El mapa nacional del rezago (θ̂ 2018 por municipio)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pic>
        <p:nvPicPr>
          <p:cNvPr id="7" name="Picture 6" descr="M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0000"/>
            <a:ext cx="7644444" cy="43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5958000"/>
            <a:ext cx="11277600" cy="4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11111"/>
                </a:solidFill>
                <a:latin typeface="Segoe UI"/>
              </a:rPr>
              <a:t>991 municipios con θ̂ &gt; 50 %; promedio ponderado nacional 45,4 %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DÓNDE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04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Dónde viven las personas objetivo en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pic>
        <p:nvPicPr>
          <p:cNvPr id="7" name="Picture 6" descr="M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0000"/>
            <a:ext cx="5410200" cy="3043238"/>
          </a:xfrm>
          <a:prstGeom prst="rect">
            <a:avLst/>
          </a:prstGeom>
        </p:spPr>
      </p:pic>
      <p:pic>
        <p:nvPicPr>
          <p:cNvPr id="8" name="Picture 7" descr="C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500000"/>
            <a:ext cx="5410200" cy="30432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5958000"/>
            <a:ext cx="11277600" cy="4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11111"/>
                </a:solidFill>
                <a:latin typeface="Segoe UI"/>
              </a:rPr>
              <a:t>Target nacional 2026: 14.512.497 personas; top 10 municipios = 25,4 %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DÓNDE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05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Edad, sexo y campo/ciudad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pic>
        <p:nvPicPr>
          <p:cNvPr id="7" name="Picture 6" descr="C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0000"/>
            <a:ext cx="5410200" cy="3043238"/>
          </a:xfrm>
          <a:prstGeom prst="rect">
            <a:avLst/>
          </a:prstGeom>
        </p:spPr>
      </p:pic>
      <p:pic>
        <p:nvPicPr>
          <p:cNvPr id="8" name="Picture 7" descr="C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500000"/>
            <a:ext cx="5410200" cy="30432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5958000"/>
            <a:ext cx="11277600" cy="4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11111"/>
                </a:solidFill>
                <a:latin typeface="Segoe UI"/>
              </a:rPr>
              <a:t>LB 20-39: 26,0 %; hombres 45,5 % vs mujeres 42,4 %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DESCUBRIMIENTO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06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El machine learning encuentra tipos de territorio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pic>
        <p:nvPicPr>
          <p:cNvPr id="7" name="Picture 6" descr="M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0000"/>
            <a:ext cx="5410200" cy="3043238"/>
          </a:xfrm>
          <a:prstGeom prst="rect">
            <a:avLst/>
          </a:prstGeom>
        </p:spPr>
      </p:pic>
      <p:pic>
        <p:nvPicPr>
          <p:cNvPr id="8" name="Picture 7" descr="C1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500000"/>
            <a:ext cx="5410200" cy="30432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5958000"/>
            <a:ext cx="11277600" cy="4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11111"/>
                </a:solidFill>
                <a:latin typeface="Segoe UI"/>
              </a:rPr>
              <a:t>8 clústeres, silhouette 0.18; el mayor tiene 290 municipios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POR QUÉ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Pobreza multidimensional y conectividad explican el mapa (asociación, no causalidad)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pic>
        <p:nvPicPr>
          <p:cNvPr id="7" name="Picture 6" descr="M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0000"/>
            <a:ext cx="5410200" cy="3043238"/>
          </a:xfrm>
          <a:prstGeom prst="rect">
            <a:avLst/>
          </a:prstGeom>
        </p:spPr>
      </p:pic>
      <p:pic>
        <p:nvPicPr>
          <p:cNvPr id="8" name="Picture 7" descr="M1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500000"/>
            <a:ext cx="5410200" cy="30432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5958000"/>
            <a:ext cx="11277600" cy="4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11111"/>
                </a:solidFill>
                <a:latin typeface="Segoe UI"/>
              </a:rPr>
              <a:t>Bajo logro educativo ponderado nacional 45,7 %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POR QUÉ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El sistema pierde estudiantes entre 9° y 11°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pic>
        <p:nvPicPr>
          <p:cNvPr id="7" name="Picture 6" descr="C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0000"/>
            <a:ext cx="5410200" cy="3043238"/>
          </a:xfrm>
          <a:prstGeom prst="rect">
            <a:avLst/>
          </a:prstGeom>
        </p:spPr>
      </p:pic>
      <p:pic>
        <p:nvPicPr>
          <p:cNvPr id="8" name="Picture 7" descr="C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500000"/>
            <a:ext cx="5410200" cy="30432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5958000"/>
            <a:ext cx="11277600" cy="4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11111"/>
                </a:solidFill>
                <a:latin typeface="Segoe UI"/>
              </a:rPr>
              <a:t>Retención transversal 11º/6º = 65,9 %; caída 9º→10º 7,7 %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POR QUÉ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SHAP: qué variables explican un territorio de alto rezago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pic>
        <p:nvPicPr>
          <p:cNvPr id="7" name="Picture 6" descr="C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0000"/>
            <a:ext cx="7644444" cy="43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5958000"/>
            <a:ext cx="11277600" cy="4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11111"/>
                </a:solidFill>
                <a:latin typeface="Segoe UI"/>
              </a:rPr>
              <a:t>R² espacial 0.78; top features: ipm_total_2018, n_establecimientos_no_oficiales_2024, share_rural_disperso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PERSONAS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10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Lo que la gente dice: necesidades, barreras y sentimiento (share of collected conversations)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pic>
        <p:nvPicPr>
          <p:cNvPr id="7" name="Picture 6" descr="C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0000"/>
            <a:ext cx="5410200" cy="3043238"/>
          </a:xfrm>
          <a:prstGeom prst="rect">
            <a:avLst/>
          </a:prstGeom>
        </p:spPr>
      </p:pic>
      <p:pic>
        <p:nvPicPr>
          <p:cNvPr id="8" name="Picture 7" descr="S01_intent_funne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500000"/>
            <a:ext cx="5410200" cy="30432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5958000"/>
            <a:ext cx="11277600" cy="4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11111"/>
                </a:solidFill>
                <a:latin typeface="Segoe UI"/>
              </a:rPr>
              <a:t>38 % de 10.053 conversaciones con intención explícita o exploratoria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PERSONAS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La red de barreras: costo, tiempo/trabajo, distancia, documentos, miedo académico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pic>
        <p:nvPicPr>
          <p:cNvPr id="7" name="Picture 6" descr="S05_barrier_network_colombia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0000"/>
            <a:ext cx="7644444" cy="4300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TERRITORIO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El rezago se agrupa: clústeres LISA y hotspots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pic>
        <p:nvPicPr>
          <p:cNvPr id="7" name="Picture 6" descr="M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0000"/>
            <a:ext cx="5410200" cy="3043238"/>
          </a:xfrm>
          <a:prstGeom prst="rect">
            <a:avLst/>
          </a:prstGeom>
        </p:spPr>
      </p:pic>
      <p:pic>
        <p:nvPicPr>
          <p:cNvPr id="8" name="Picture 7" descr="M06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500000"/>
            <a:ext cx="5410200" cy="30432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5958000"/>
            <a:ext cx="11277600" cy="4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11111"/>
                </a:solidFill>
                <a:latin typeface="Segoe UI"/>
              </a:rPr>
              <a:t>86 municipios HH y 114 LL; Moran I = 0.47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TERRITORIO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13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Desiertos de oferta: municipios sin CLEI V-VI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pic>
        <p:nvPicPr>
          <p:cNvPr id="7" name="Picture 6" descr="M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0000"/>
            <a:ext cx="5410200" cy="3043238"/>
          </a:xfrm>
          <a:prstGeom prst="rect">
            <a:avLst/>
          </a:prstGeom>
        </p:spPr>
      </p:pic>
      <p:pic>
        <p:nvPicPr>
          <p:cNvPr id="8" name="Picture 7" descr="C3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500000"/>
            <a:ext cx="5410200" cy="30432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5958000"/>
            <a:ext cx="11277600" cy="4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11111"/>
                </a:solidFill>
                <a:latin typeface="Segoe UI"/>
              </a:rPr>
              <a:t>253 desiertos de oferta CLEI V-VI con 835.554 adultos sin media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TERRITORIO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Corredores de oportunidad: mercados lógicos con hub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pic>
        <p:nvPicPr>
          <p:cNvPr id="7" name="Picture 6" descr="M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0000"/>
            <a:ext cx="7644444" cy="43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5958000"/>
            <a:ext cx="11277600" cy="4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11111"/>
                </a:solidFill>
                <a:latin typeface="Segoe UI"/>
              </a:rPr>
              <a:t>Top 20 municipios = 47,9 % del ingreso P50 ajustado (4,5 mM COP)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OPORTUNIDAD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Necesidad → Oportunidad → Confianza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pic>
        <p:nvPicPr>
          <p:cNvPr id="7" name="Picture 6" descr="M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0000"/>
            <a:ext cx="5410200" cy="3043238"/>
          </a:xfrm>
          <a:prstGeom prst="rect">
            <a:avLst/>
          </a:prstGeom>
        </p:spPr>
      </p:pic>
      <p:pic>
        <p:nvPicPr>
          <p:cNvPr id="8" name="Picture 7" descr="M1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500000"/>
            <a:ext cx="5410200" cy="30432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5958000"/>
            <a:ext cx="11277600" cy="4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11111"/>
                </a:solidFill>
                <a:latin typeface="Segoe UI"/>
              </a:rPr>
              <a:t>Decil superior de need_score: 113 municipios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OPORTUNIDAD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El 2×2 que ordena la decisión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pic>
        <p:nvPicPr>
          <p:cNvPr id="7" name="Picture 6" descr="C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0000"/>
            <a:ext cx="7644444" cy="4300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57200" y="5958000"/>
            <a:ext cx="11277600" cy="4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11111"/>
                </a:solidFill>
                <a:latin typeface="Segoe UI"/>
              </a:rPr>
              <a:t>Cuadrante A: 177 municipios; frontera de Pareto: 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REVENUE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17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Money Map: del déficit a la matrícula, eslabón por eslabón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pic>
        <p:nvPicPr>
          <p:cNvPr id="7" name="Picture 6" descr="C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500000"/>
            <a:ext cx="5410200" cy="3043238"/>
          </a:xfrm>
          <a:prstGeom prst="rect">
            <a:avLst/>
          </a:prstGeom>
        </p:spPr>
      </p:pic>
      <p:pic>
        <p:nvPicPr>
          <p:cNvPr id="8" name="Picture 7" descr="C0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4600" y="1500000"/>
            <a:ext cx="5410200" cy="304323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57200" y="5958000"/>
            <a:ext cx="11277600" cy="45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111111"/>
                </a:solidFill>
                <a:latin typeface="Segoe UI"/>
              </a:rPr>
              <a:t>Escenario base P50: 4.856 matrículas/año · 5,4 mil M COP · P10–P90 4,5 mil M COP–6,4 mil M COP. Supuestos en business_assumptions.yaml.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TERRITORIOS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18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Top-20: dónde entrar primero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457200" y="1500000"/>
          <a:ext cx="11277600" cy="4300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9700"/>
                <a:gridCol w="1409700"/>
                <a:gridCol w="1409700"/>
                <a:gridCol w="1409700"/>
                <a:gridCol w="1409700"/>
                <a:gridCol w="1409700"/>
                <a:gridCol w="1409700"/>
                <a:gridCol w="1409700"/>
              </a:tblGrid>
              <a:tr h="204761">
                <a:tc>
                  <a:txBody>
                    <a:bodyPr/>
                    <a:lstStyle/>
                    <a:p>
                      <a:r>
                        <a:rPr sz="900" b="1"/>
                        <a:t>Rank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/>
                        <a:t>Municipality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/>
                        <a:t>Department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/>
                        <a:t>Estimated Target (2026)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/>
                        <a:t>NeedScore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/>
                        <a:t>OpportunityScore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/>
                        <a:t>Confidence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900" b="1"/>
                        <a:t>Primary Barrier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BOGOTÁ, D.C.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BOGOTÁ, D.C.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1.324.019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BAR_TIEMPO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MEDELLÍN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ANTIOQUIA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606.274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BAR_ACAD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SOACHA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CUNDINAMARCA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185.460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BAR_ACAD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SANTIAGO DE CALI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VALLE DEL CAUCA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491.299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BAR_ECON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BARRANQUILLA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ATLÁNTICO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231.497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BAR_CONF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BELLO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ANTIOQUIA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144.909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BAR_ACAD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VILLAVICENCIO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META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127.041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BAR_ACAD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BUCARAMANGA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SANTANDER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127.879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BAR_CONF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SOLEDAD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ATLÁNTICO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135.593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BAR_CONF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SAN JOSÉ DE CÚCUTA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NORTE DE SANTANDER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219.507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BAR_ADMIN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CARTAGENA DE INDIAS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BOLÍVAR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207.580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BAR_ADMIN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IBAGUÉ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TOLIMA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130.046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BAR_CONF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VALLEDUPAR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CESAR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127.336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BAR_LEGAL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PEREIRA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RISARALDA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131.061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BAR_LEGAL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MONTERÍA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CÓRDOBA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135.226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BAR_ADMIN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PASTO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NARIÑO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103.900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BAR_PSICO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MANIZALES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CALDAS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115.122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BAR_TIEMPO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SANTA MARTA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MAGDALENA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119.406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BAR_PSICO</a:t>
                      </a:r>
                    </a:p>
                  </a:txBody>
                  <a:tcPr/>
                </a:tc>
              </a:tr>
              <a:tr h="204761">
                <a:tc>
                  <a:txBody>
                    <a:bodyPr/>
                    <a:lstStyle/>
                    <a:p>
                      <a:r>
                        <a:rPr sz="8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ITAGÜÍ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ANTIOQUIA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71.227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BAR_ACAD</a:t>
                      </a:r>
                    </a:p>
                  </a:txBody>
                  <a:tcPr/>
                </a:tc>
              </a:tr>
              <a:tr h="204780">
                <a:tc>
                  <a:txBody>
                    <a:bodyPr/>
                    <a:lstStyle/>
                    <a:p>
                      <a:r>
                        <a:rPr sz="8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ARMENIA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QUINDÍO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76.832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0,83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sz="800"/>
                        <a:t>BAR_ADMIN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EJECUCIÓN COMERCIAL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19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El canal se ajusta al territorio: ChannelFitScore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00000"/>
            <a:ext cx="11277600" cy="3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11111"/>
                </a:solidFill>
                <a:latin typeface="Segoe UI"/>
              </a:rPr>
              <a:t>field: 205 municipios</a:t>
            </a:r>
          </a:p>
          <a:p>
            <a:pPr algn="l"/>
            <a:r>
              <a:rPr sz="1400" b="0">
                <a:solidFill>
                  <a:srgbClr val="111111"/>
                </a:solidFill>
                <a:latin typeface="Segoe UI"/>
              </a:rPr>
              <a:t>whatsapp: 162 municipios</a:t>
            </a:r>
          </a:p>
          <a:p>
            <a:pPr algn="l"/>
            <a:r>
              <a:rPr sz="1400" b="0">
                <a:solidFill>
                  <a:srgbClr val="111111"/>
                </a:solidFill>
                <a:latin typeface="Segoe UI"/>
              </a:rPr>
              <a:t>government: 157 municipios</a:t>
            </a:r>
          </a:p>
          <a:p>
            <a:pPr algn="l"/>
            <a:r>
              <a:rPr sz="1400" b="0">
                <a:solidFill>
                  <a:srgbClr val="111111"/>
                </a:solidFill>
                <a:latin typeface="Segoe UI"/>
              </a:rPr>
              <a:t>tiktok: 127 municipios</a:t>
            </a:r>
          </a:p>
          <a:p>
            <a:pPr algn="l"/>
            <a:r>
              <a:rPr sz="1400" b="0">
                <a:solidFill>
                  <a:srgbClr val="111111"/>
                </a:solidFill>
                <a:latin typeface="Segoe UI"/>
              </a:rPr>
              <a:t>education_partners: 108 municipios</a:t>
            </a:r>
          </a:p>
          <a:p>
            <a:pPr algn="l"/>
            <a:r>
              <a:rPr sz="1400" b="0">
                <a:solidFill>
                  <a:srgbClr val="111111"/>
                </a:solidFill>
                <a:latin typeface="Segoe UI"/>
              </a:rPr>
              <a:t>referral: 98 municipios</a:t>
            </a:r>
          </a:p>
          <a:p>
            <a:pPr algn="l"/>
            <a:r>
              <a:rPr sz="1400" b="0">
                <a:solidFill>
                  <a:srgbClr val="111111"/>
                </a:solidFill>
                <a:latin typeface="Segoe UI"/>
              </a:rPr>
              <a:t>employer: 91 municipios</a:t>
            </a:r>
          </a:p>
          <a:p>
            <a:pPr algn="l"/>
            <a:r>
              <a:rPr sz="1400" b="0">
                <a:solidFill>
                  <a:srgbClr val="111111"/>
                </a:solidFill>
                <a:latin typeface="Segoe UI"/>
              </a:rPr>
              <a:t>google_search: 84 municipios</a:t>
            </a:r>
          </a:p>
          <a:p>
            <a:pPr algn="l"/>
            <a:r>
              <a:rPr sz="1400" b="0">
                <a:solidFill>
                  <a:srgbClr val="111111"/>
                </a:solidFill>
                <a:latin typeface="Segoe UI"/>
              </a:rPr>
              <a:t>call_center: 51 municipios</a:t>
            </a:r>
          </a:p>
          <a:p>
            <a:pPr algn="l"/>
            <a:r>
              <a:rPr sz="1400" b="0">
                <a:solidFill>
                  <a:srgbClr val="111111"/>
                </a:solidFill>
                <a:latin typeface="Segoe UI"/>
              </a:rPr>
              <a:t>meta_ads: 39 municipios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4700000"/>
            <a:ext cx="11277600" cy="9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909090"/>
                </a:solidFill>
                <a:latin typeface="Segoe UI"/>
              </a:rPr>
              <a:t>El score dice dónde encaja un canal, no cuánto convierte. Las tasas por canal serán experimentales.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EJECUCIÓN COMERCIAL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20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Tres motores: B2C, empleadores, institucional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00000"/>
            <a:ext cx="11277600" cy="38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0">
                <a:solidFill>
                  <a:srgbClr val="111111"/>
                </a:solidFill>
                <a:latin typeface="Segoe UI"/>
              </a:rPr>
              <a:t>D2C · TAM: 14.512.497 (DERIVED)</a:t>
            </a:r>
          </a:p>
          <a:p>
            <a:pPr algn="l"/>
            <a:r>
              <a:rPr sz="1200" b="0">
                <a:solidFill>
                  <a:srgbClr val="111111"/>
                </a:solidFill>
                <a:latin typeface="Segoe UI"/>
              </a:rPr>
              <a:t>D2C · SAM: 2.824.893 (ASSUMPTION)</a:t>
            </a:r>
          </a:p>
          <a:p>
            <a:pPr algn="l"/>
            <a:r>
              <a:rPr sz="1200" b="0">
                <a:solidFill>
                  <a:srgbClr val="111111"/>
                </a:solidFill>
                <a:latin typeface="Segoe UI"/>
              </a:rPr>
              <a:t>D2C · SOM: 4.864 (ASSUMPTION)</a:t>
            </a:r>
          </a:p>
          <a:p>
            <a:pPr algn="l"/>
            <a:r>
              <a:rPr sz="1200" b="0">
                <a:solidFill>
                  <a:srgbClr val="111111"/>
                </a:solidFill>
                <a:latin typeface="Segoe UI"/>
              </a:rPr>
              <a:t>Employer · TAM: 3.448.191 (DERIVED)</a:t>
            </a:r>
          </a:p>
          <a:p>
            <a:pPr algn="l"/>
            <a:r>
              <a:rPr sz="1200" b="0">
                <a:solidFill>
                  <a:srgbClr val="111111"/>
                </a:solidFill>
                <a:latin typeface="Segoe UI"/>
              </a:rPr>
              <a:t>Employer · SAM: 559.337 (DERIVED)</a:t>
            </a:r>
          </a:p>
          <a:p>
            <a:pPr algn="l"/>
            <a:r>
              <a:rPr sz="1200" b="0">
                <a:solidFill>
                  <a:srgbClr val="111111"/>
                </a:solidFill>
                <a:latin typeface="Segoe UI"/>
              </a:rPr>
              <a:t>Employer · SOM: None (NOT_AVAILABLE)</a:t>
            </a:r>
          </a:p>
          <a:p>
            <a:pPr algn="l"/>
            <a:r>
              <a:rPr sz="1200" b="0">
                <a:solidFill>
                  <a:srgbClr val="111111"/>
                </a:solidFill>
                <a:latin typeface="Segoe UI"/>
              </a:rPr>
              <a:t>Institutional · TAM: 8.607.587 (DERIVED)</a:t>
            </a:r>
          </a:p>
          <a:p>
            <a:pPr algn="l"/>
            <a:r>
              <a:rPr sz="1200" b="0">
                <a:solidFill>
                  <a:srgbClr val="111111"/>
                </a:solidFill>
                <a:latin typeface="Segoe UI"/>
              </a:rPr>
              <a:t>Institutional · SAM: 7.137.560 (DERIVED)</a:t>
            </a:r>
          </a:p>
          <a:p>
            <a:pPr algn="l"/>
            <a:r>
              <a:rPr sz="1200" b="0">
                <a:solidFill>
                  <a:srgbClr val="111111"/>
                </a:solidFill>
                <a:latin typeface="Segoe UI"/>
              </a:rPr>
              <a:t>Institutional · SOM: None (NOT_AVAILABLE)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TESIS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21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Por qué esto hace dinero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00000"/>
            <a:ext cx="112776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500" b="0">
                <a:solidFill>
                  <a:srgbClr val="111111"/>
                </a:solidFill>
                <a:latin typeface="Segoe UI"/>
              </a:rPr>
              <a:t>DATA → menos incertidumbre de mercado → mejor selección de territorio → mejor ajuste de canal → menos adquisición desperdiciada → mayor densidad de leads calificados → mejor unit economics.</a:t>
            </a:r>
          </a:p>
          <a:p>
            <a:pPr algn="l"/>
            <a:r>
              <a:rPr sz="1500" b="0">
                <a:solidFill>
                  <a:srgbClr val="111111"/>
                </a:solidFill>
                <a:latin typeface="Segoe UI"/>
              </a:rPr>
              <a:t>Cada flecha se apoya en una métrica existente: DataConfidence, NeedScore/OpportunityScore, ChannelFitScore, asignación LP, intención social.</a:t>
            </a:r>
          </a:p>
          <a:p>
            <a:pPr algn="l"/>
            <a:r>
              <a:rPr sz="1500" b="0">
                <a:solidFill>
                  <a:srgbClr val="111111"/>
                </a:solidFill>
                <a:latin typeface="Segoe UI"/>
              </a:rPr>
              <a:t>Lenguaje: permite priorizar, permite optimizar, reduce incertidumbre. No: 'reducirá el CAC un 37 %'.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MÉTODO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22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Cómo se construyó (una sola lámina)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500000"/>
            <a:ext cx="11277600" cy="4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>
                <a:solidFill>
                  <a:srgbClr val="111111"/>
                </a:solidFill>
                <a:latin typeface="Segoe UI"/>
              </a:rPr>
              <a:t>81 fuentes · 744.782 observaciones con linaje · 182 variables por municipio · 12.723 conversaciones · 4.519 documentos web.</a:t>
            </a:r>
          </a:p>
          <a:p>
            <a:pPr algn="l"/>
            <a:r>
              <a:rPr sz="1400" b="0">
                <a:solidFill>
                  <a:srgbClr val="111111"/>
                </a:solidFill>
                <a:latin typeface="Segoe UI"/>
              </a:rPr>
              <a:t>Censo 2018 → split GEIH 2025 → Fay-Herriot espacial → nowcast 2026. Moran/LISA/Gi*, H3, OSM, gravedad, Louvain. K-Means, LightGBM CV espacial, SHAP. e5 + BERTopic + zero-shot. Monte Carlo 10.000 × 3 escenarios. LP.</a:t>
            </a:r>
          </a:p>
          <a:p>
            <a:pPr algn="l"/>
            <a:r>
              <a:rPr sz="1400" b="0">
                <a:solidFill>
                  <a:srgbClr val="111111"/>
                </a:solidFill>
                <a:latin typeface="Segoe UI"/>
              </a:rPr>
              <a:t>Reproducible: make all. Auditable: observations en DuckDB.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286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1">
                <a:solidFill>
                  <a:srgbClr val="909090"/>
                </a:solidFill>
                <a:latin typeface="Segoe UI"/>
              </a:rPr>
              <a:t>DECISIÓN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534800" y="228600"/>
            <a:ext cx="12000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>
                <a:solidFill>
                  <a:srgbClr val="909090"/>
                </a:solidFill>
                <a:latin typeface="Segoe UI"/>
              </a:rPr>
              <a:t>23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457200" y="528600"/>
            <a:ext cx="11277600" cy="0"/>
          </a:xfrm>
          <a:prstGeom prst="line">
            <a:avLst/>
          </a:prstGeom>
          <a:ln>
            <a:solidFill>
              <a:srgbClr val="E2E2E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457200" y="588600"/>
            <a:ext cx="11277600" cy="7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400" b="0">
                <a:solidFill>
                  <a:srgbClr val="111111"/>
                </a:solidFill>
                <a:latin typeface="Georgia"/>
              </a:rPr>
              <a:t>No buscamos personas al azar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6438000"/>
            <a:ext cx="11277600" cy="3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>
                <a:solidFill>
                  <a:srgbClr val="909090"/>
                </a:solidFill>
                <a:latin typeface="Segoe UI"/>
              </a:rPr>
              <a:t>HYPERION ONE · corte 2026-09-08 · BORRADOR_IA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1800000"/>
            <a:ext cx="11277600" cy="30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600" b="0">
                <a:solidFill>
                  <a:srgbClr val="111111"/>
                </a:solidFill>
                <a:latin typeface="Georgia"/>
              </a:rPr>
              <a:t>Sabemos dónde está la necesidad.</a:t>
            </a:r>
          </a:p>
          <a:p>
            <a:pPr algn="ctr"/>
            <a:r>
              <a:rPr sz="2600" b="0">
                <a:solidFill>
                  <a:srgbClr val="111111"/>
                </a:solidFill>
                <a:latin typeface="Georgia"/>
              </a:rPr>
              <a:t>Sabemos qué la explica.</a:t>
            </a:r>
          </a:p>
          <a:p>
            <a:pPr algn="ctr"/>
            <a:r>
              <a:rPr sz="2600" b="0">
                <a:solidFill>
                  <a:srgbClr val="111111"/>
                </a:solidFill>
                <a:latin typeface="Georgia"/>
              </a:rPr>
              <a:t>Sabemos dónde existe oportunidad.</a:t>
            </a:r>
          </a:p>
          <a:p>
            <a:pPr algn="ctr"/>
            <a:r>
              <a:rPr sz="2600" b="0">
                <a:solidFill>
                  <a:srgbClr val="111111"/>
                </a:solidFill>
                <a:latin typeface="Georgia"/>
              </a:rPr>
              <a:t>Y ahora podemos decidir dónde invertir.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7200" y="4900000"/>
            <a:ext cx="11277600" cy="50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A5F"/>
                </a:solidFill>
                <a:latin typeface="Segoe UI"/>
              </a:rPr>
              <a:t>DATA → TERRITORY → PEOPLE → OPPORTUNITY → REVENUE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