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openxmlformats.org/officeDocument/2006/relationships/image" Target="../media/image33.png"/><Relationship Id="rId4" Type="http://schemas.openxmlformats.org/officeDocument/2006/relationships/image" Target="../media/image3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ver_colombia_relie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000" y="6478000"/>
            <a:ext cx="113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HYPERION ONE · APPLIED INTELLIGENCE · corte 2026-09-08 · BORRADOR_IA · fondos e ilustraciones generados con IA (conceptuales); todas las gráficas provienen de datos reales   01</a:t>
            </a:r>
          </a:p>
        </p:txBody>
      </p:sp>
      <p:sp>
        <p:nvSpPr>
          <p:cNvPr id="4" name="Rectangle 3"/>
          <p:cNvSpPr/>
          <p:nvPr/>
        </p:nvSpPr>
        <p:spPr>
          <a:xfrm>
            <a:off x="420000" y="3558000"/>
            <a:ext cx="7400000" cy="2600000"/>
          </a:xfrm>
          <a:prstGeom prst="rect">
            <a:avLst/>
          </a:prstGeom>
          <a:solidFill>
            <a:srgbClr val="0B0F19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20000" y="3758000"/>
            <a:ext cx="68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>
                <a:solidFill>
                  <a:srgbClr val="F5B942"/>
                </a:solidFill>
                <a:latin typeface="Segoe UI"/>
              </a:rPr>
              <a:t>HYPERION ONE · ATLAS COMPUTACIONAL · DECK DE DECISIÓN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4098000"/>
            <a:ext cx="6800000" cy="1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3000" b="0">
                <a:solidFill>
                  <a:srgbClr val="FFFFFF"/>
                </a:solidFill>
                <a:latin typeface="Georgia"/>
              </a:rPr>
              <a:t>Dónde están, cuántos son, por qué no terminaron y cómo llegar a ellos con un call center de 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458000"/>
            <a:ext cx="68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B6BDCC"/>
                </a:solidFill>
                <a:latin typeface="Segoe UI"/>
              </a:rPr>
              <a:t>14.512.497 adultos sin bachillerato (2026, estimado) · 1.122 municipios · 81 fuentes · 744.782 observaciones con linaje · 12.723 conversaciones públicas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c_territori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000" y="6478000"/>
            <a:ext cx="113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HYPERION ONE · APPLIED INTELLIGENCE · corte 2026-09-08 · BORRADOR_IA · fondos e ilustraciones generados con IA (conceptuales); todas las gráficas provienen de datos reales   02</a:t>
            </a:r>
          </a:p>
        </p:txBody>
      </p:sp>
      <p:sp>
        <p:nvSpPr>
          <p:cNvPr id="4" name="Rectangle 3"/>
          <p:cNvSpPr/>
          <p:nvPr/>
        </p:nvSpPr>
        <p:spPr>
          <a:xfrm>
            <a:off x="420000" y="620000"/>
            <a:ext cx="5350000" cy="4168000"/>
          </a:xfrm>
          <a:prstGeom prst="rect">
            <a:avLst/>
          </a:prstGeom>
          <a:solidFill>
            <a:srgbClr val="0B0F19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0000" y="740000"/>
            <a:ext cx="485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>
                <a:solidFill>
                  <a:srgbClr val="F5B942"/>
                </a:solidFill>
                <a:latin typeface="Segoe UI"/>
              </a:rPr>
              <a:t>01 · CIFRAS MAESTRAS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0000" y="1040000"/>
            <a:ext cx="4850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0">
                <a:solidFill>
                  <a:srgbClr val="FFFFFF"/>
                </a:solidFill>
                <a:latin typeface="Georgia"/>
              </a:rPr>
              <a:t>Uno de cada 2,7 adultos colombianos no ha terminado el bachillerato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000" y="1980000"/>
            <a:ext cx="4850000" cy="266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>
                <a:solidFill>
                  <a:srgbClr val="F5B942"/>
                </a:solidFill>
                <a:latin typeface="Segoe UI"/>
              </a:rPr>
              <a:t>14,51 millones</a:t>
            </a:r>
            <a:r>
              <a:rPr sz="1050" b="0">
                <a:solidFill>
                  <a:srgbClr val="FFFFFF"/>
                </a:solidFill>
                <a:latin typeface="Segoe UI"/>
              </a:rPr>
              <a:t> de adultos 18+ sin media completa en 2026 (IC80 14,45–14,58 M). Estimación por capas: censo 2018 + GEIH 2025 + modelo espacial + envejecimiento de cohortes.</a:t>
            </a:r>
          </a:p>
          <a:p>
            <a:pPr algn="l">
              <a:spcAft>
                <a:spcPts val="400"/>
              </a:spcAft>
            </a:pPr>
            <a:r>
              <a:rPr sz="1050" b="1">
                <a:solidFill>
                  <a:srgbClr val="F5B942"/>
                </a:solidFill>
                <a:latin typeface="Segoe UI"/>
              </a:rPr>
              <a:t>37,0 %</a:t>
            </a:r>
            <a:r>
              <a:rPr sz="1050" b="0">
                <a:solidFill>
                  <a:srgbClr val="FFFFFF"/>
                </a:solidFill>
                <a:latin typeface="Segoe UI"/>
              </a:rPr>
              <a:t> de los adultos en 2026, frente a 45,4 % en 2018: cae por relevo generacional.</a:t>
            </a:r>
          </a:p>
          <a:p>
            <a:pPr algn="l">
              <a:spcAft>
                <a:spcPts val="400"/>
              </a:spcAft>
            </a:pPr>
            <a:r>
              <a:rPr sz="1050" b="0">
                <a:solidFill>
                  <a:srgbClr val="FFFFFF"/>
                </a:solidFill>
                <a:latin typeface="Segoe UI"/>
              </a:rPr>
              <a:t>• El censo fija un piso de </a:t>
            </a:r>
            <a:r>
              <a:rPr sz="1050" b="1">
                <a:solidFill>
                  <a:srgbClr val="F5B942"/>
                </a:solidFill>
                <a:latin typeface="Segoe UI"/>
              </a:rPr>
              <a:t>13,7 M</a:t>
            </a:r>
            <a:r>
              <a:rPr sz="1050" b="0">
                <a:solidFill>
                  <a:srgbClr val="FFFFFF"/>
                </a:solidFill>
                <a:latin typeface="Segoe UI"/>
              </a:rPr>
              <a:t> y un techo de 22,8 M; la GEIH cierra la duda: solo 5,3 % de quienes empezaron la media no la terminó.</a:t>
            </a:r>
          </a:p>
          <a:p>
            <a:pPr algn="l">
              <a:spcAft>
                <a:spcPts val="400"/>
              </a:spcAft>
            </a:pPr>
            <a:r>
              <a:rPr sz="1050" b="0">
                <a:solidFill>
                  <a:srgbClr val="FFFFFF"/>
                </a:solidFill>
                <a:latin typeface="Segoe UI"/>
              </a:rPr>
              <a:t>• Validación externa: la GEIH 2025 mide </a:t>
            </a:r>
            <a:r>
              <a:rPr sz="1050" b="1">
                <a:solidFill>
                  <a:srgbClr val="F5B942"/>
                </a:solidFill>
                <a:latin typeface="Segoe UI"/>
              </a:rPr>
              <a:t>38,8 %</a:t>
            </a:r>
            <a:r>
              <a:rPr sz="1050" b="0">
                <a:solidFill>
                  <a:srgbClr val="FFFFFF"/>
                </a:solidFill>
                <a:latin typeface="Segoe UI"/>
              </a:rPr>
              <a:t> directo; nuestro 37,0 % es coherente.</a:t>
            </a:r>
          </a:p>
          <a:p>
            <a:pPr algn="l">
              <a:spcAft>
                <a:spcPts val="400"/>
              </a:spcAft>
            </a:pPr>
            <a:r>
              <a:rPr sz="1050" b="1">
                <a:solidFill>
                  <a:srgbClr val="F5B942"/>
                </a:solidFill>
                <a:latin typeface="Segoe UI"/>
              </a:rPr>
              <a:t>8,82 M</a:t>
            </a:r>
            <a:r>
              <a:rPr sz="1050" b="0">
                <a:solidFill>
                  <a:srgbClr val="FFFFFF"/>
                </a:solidFill>
                <a:latin typeface="Segoe UI"/>
              </a:rPr>
              <a:t> están en edad laboral (20-59); </a:t>
            </a:r>
            <a:r>
              <a:rPr sz="1050" b="1">
                <a:solidFill>
                  <a:srgbClr val="F5B942"/>
                </a:solidFill>
                <a:latin typeface="Segoe UI"/>
              </a:rPr>
              <a:t>4,71 M</a:t>
            </a:r>
            <a:r>
              <a:rPr sz="1050" b="0">
                <a:solidFill>
                  <a:srgbClr val="FFFFFF"/>
                </a:solidFill>
                <a:latin typeface="Segoe UI"/>
              </a:rPr>
              <a:t> son alcanzables por llamada o WhatsApp; </a:t>
            </a:r>
            <a:r>
              <a:rPr sz="1050" b="1">
                <a:solidFill>
                  <a:srgbClr val="F5B942"/>
                </a:solidFill>
                <a:latin typeface="Segoe UI"/>
              </a:rPr>
              <a:t>2,82 M</a:t>
            </a:r>
            <a:r>
              <a:rPr sz="1050" b="0">
                <a:solidFill>
                  <a:srgbClr val="FFFFFF"/>
                </a:solidFill>
                <a:latin typeface="Segoe UI"/>
              </a:rPr>
              <a:t> forman el mercado abordable del escenario base.</a:t>
            </a:r>
          </a:p>
          <a:p>
            <a:pPr algn="l">
              <a:spcAft>
                <a:spcPts val="400"/>
              </a:spcAft>
            </a:pPr>
            <a:r>
              <a:rPr sz="1050" b="0">
                <a:solidFill>
                  <a:srgbClr val="FFFFFF"/>
                </a:solidFill>
                <a:latin typeface="Segoe UI"/>
              </a:rPr>
              <a:t>• Regla de lectura: 'estimado' no es 'inventado'. Todo tiene intervalo; lo supuesto está marcado ASSUMPTION.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80000" y="680000"/>
            <a:ext cx="3429333" cy="196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000" y="720000"/>
            <a:ext cx="3349333" cy="1884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80000" y="2664000"/>
            <a:ext cx="3429333" cy="196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M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000" y="2704000"/>
            <a:ext cx="3349333" cy="1884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20000" y="5188000"/>
            <a:ext cx="11352000" cy="950000"/>
          </a:xfrm>
          <a:prstGeom prst="rect">
            <a:avLst/>
          </a:prstGeom>
          <a:solidFill>
            <a:srgbClr val="0B0F19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0000" y="5258000"/>
            <a:ext cx="19704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F5B942"/>
                </a:solidFill>
                <a:latin typeface="Georgia"/>
              </a:rPr>
              <a:t>14,51 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0000" y="5798000"/>
            <a:ext cx="19704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ADULTOS SIN MEDIA 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90400" y="5258000"/>
            <a:ext cx="19704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F5B942"/>
                </a:solidFill>
                <a:latin typeface="Georgia"/>
              </a:rPr>
              <a:t>37,0 %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90400" y="5798000"/>
            <a:ext cx="19704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DE LOS ADULTOS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60800" y="5258000"/>
            <a:ext cx="19704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F5B942"/>
                </a:solidFill>
                <a:latin typeface="Georgia"/>
              </a:rPr>
              <a:t>4.856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60800" y="5798000"/>
            <a:ext cx="19704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MATRÍCULAS/AÑO BASE P50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31200" y="5258000"/>
            <a:ext cx="19704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F5B942"/>
                </a:solidFill>
                <a:latin typeface="Georgia"/>
              </a:rPr>
              <a:t>5,4 mil M COP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31200" y="5798000"/>
            <a:ext cx="19704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REVENUE 12 M BASE P50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01600" y="5258000"/>
            <a:ext cx="19704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F5B942"/>
                </a:solidFill>
                <a:latin typeface="Georgia"/>
              </a:rPr>
              <a:t>177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01600" y="5798000"/>
            <a:ext cx="19704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MUNICIPIOS CUADRANTE 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c_estimac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000" y="6478000"/>
            <a:ext cx="113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HYPERION ONE · APPLIED INTELLIGENCE · corte 2026-09-08 · BORRADOR_IA · fondos e ilustraciones generados con IA (conceptuales); todas las gráficas provienen de datos reales   03</a:t>
            </a:r>
          </a:p>
        </p:txBody>
      </p:sp>
      <p:sp>
        <p:nvSpPr>
          <p:cNvPr id="4" name="Rectangle 3"/>
          <p:cNvSpPr/>
          <p:nvPr/>
        </p:nvSpPr>
        <p:spPr>
          <a:xfrm>
            <a:off x="420000" y="620000"/>
            <a:ext cx="5350000" cy="5518000"/>
          </a:xfrm>
          <a:prstGeom prst="rect">
            <a:avLst/>
          </a:prstGeom>
          <a:solidFill>
            <a:srgbClr val="0B0F19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0000" y="740000"/>
            <a:ext cx="485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>
                <a:solidFill>
                  <a:srgbClr val="F5B942"/>
                </a:solidFill>
                <a:latin typeface="Segoe UI"/>
              </a:rPr>
              <a:t>02 · CÓMO SE CONSTRUYÓ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0000" y="1040000"/>
            <a:ext cx="4850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0">
                <a:solidFill>
                  <a:srgbClr val="FFFFFF"/>
                </a:solidFill>
                <a:latin typeface="Georgia"/>
              </a:rPr>
              <a:t>Diez pasos, cada cifra rastreable a su fuente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000" y="1980000"/>
            <a:ext cx="4850000" cy="401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Censo 2018 persona a persona</a:t>
            </a:r>
            <a:r>
              <a:rPr sz="1150" b="0">
                <a:solidFill>
                  <a:srgbClr val="FFFFFF"/>
                </a:solidFill>
                <a:latin typeface="Segoe UI"/>
              </a:rPr>
              <a:t> (44,2 M registros): piso y techo del rezago por municipio, zona, sexo y edad.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GEIH 2025</a:t>
            </a:r>
            <a:r>
              <a:rPr sz="1150" b="0">
                <a:solidFill>
                  <a:srgbClr val="FFFFFF"/>
                </a:solidFill>
                <a:latin typeface="Segoe UI"/>
              </a:rPr>
              <a:t> (204.917 adultos): reparte la duda por departamento.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Fay-Herriot espacial</a:t>
            </a:r>
            <a:r>
              <a:rPr sz="1150" b="0">
                <a:solidFill>
                  <a:srgbClr val="FFFFFF"/>
                </a:solidFill>
                <a:latin typeface="Segoe UI"/>
              </a:rPr>
              <a:t>: suaviza municipios pequeños con sus vecinos; el censo domina.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Nowcast 2026</a:t>
            </a:r>
            <a:r>
              <a:rPr sz="1150" b="0">
                <a:solidFill>
                  <a:srgbClr val="FFFFFF"/>
                </a:solidFill>
                <a:latin typeface="Segoe UI"/>
              </a:rPr>
              <a:t> con proyecciones DANE.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182 variables</a:t>
            </a:r>
            <a:r>
              <a:rPr sz="1150" b="0">
                <a:solidFill>
                  <a:srgbClr val="FFFFFF"/>
                </a:solidFill>
                <a:latin typeface="Segoe UI"/>
              </a:rPr>
              <a:t> por municipio en 13 familias.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Índices</a:t>
            </a:r>
            <a:r>
              <a:rPr sz="1150" b="0">
                <a:solidFill>
                  <a:srgbClr val="FFFFFF"/>
                </a:solidFill>
                <a:latin typeface="Segoe UI"/>
              </a:rPr>
              <a:t> Need / Opportunity / Confidence + 10.000 simulaciones: el ranking no depende de un peso arbitrario.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ML</a:t>
            </a:r>
            <a:r>
              <a:rPr sz="1150" b="0">
                <a:solidFill>
                  <a:srgbClr val="FFFFFF"/>
                </a:solidFill>
                <a:latin typeface="Segoe UI"/>
              </a:rPr>
              <a:t>: 8 arquetipos (K-Means), gradient boosting con validación espacial + SHAP.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Geo</a:t>
            </a:r>
            <a:r>
              <a:rPr sz="1150" b="0">
                <a:solidFill>
                  <a:srgbClr val="FFFFFF"/>
                </a:solidFill>
                <a:latin typeface="Segoe UI"/>
              </a:rPr>
              <a:t>: LISA/Gi*, H3, red vial OSM (1 M nodos), corredores por gravedad.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Social</a:t>
            </a:r>
            <a:r>
              <a:rPr sz="1150" b="0">
                <a:solidFill>
                  <a:srgbClr val="FFFFFF"/>
                </a:solidFill>
                <a:latin typeface="Segoe UI"/>
              </a:rPr>
              <a:t>: 12.723 conversaciones → intención, barreras, tópicos, red de co-ocurrencia.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Comercial</a:t>
            </a:r>
            <a:r>
              <a:rPr sz="1150" b="0">
                <a:solidFill>
                  <a:srgbClr val="FFFFFF"/>
                </a:solidFill>
                <a:latin typeface="Segoe UI"/>
              </a:rPr>
              <a:t>: Money Map, Monte Carlo 10.000 × 3, contactabilidad para call center IA + WhatsApp, orígenes de lead, B2C/B2B/B2G, portafolios, optimizador.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80000" y="680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2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000" y="720000"/>
            <a:ext cx="4549333" cy="2559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80000" y="3339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C2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000" y="3379000"/>
            <a:ext cx="4549333" cy="2559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c_territori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000" y="6478000"/>
            <a:ext cx="113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HYPERION ONE · APPLIED INTELLIGENCE · corte 2026-09-08 · BORRADOR_IA · fondos e ilustraciones generados con IA (conceptuales); todas las gráficas provienen de datos reales   04</a:t>
            </a:r>
          </a:p>
        </p:txBody>
      </p:sp>
      <p:sp>
        <p:nvSpPr>
          <p:cNvPr id="4" name="Rectangle 3"/>
          <p:cNvSpPr/>
          <p:nvPr/>
        </p:nvSpPr>
        <p:spPr>
          <a:xfrm>
            <a:off x="420000" y="620000"/>
            <a:ext cx="5350000" cy="5518000"/>
          </a:xfrm>
          <a:prstGeom prst="rect">
            <a:avLst/>
          </a:prstGeom>
          <a:solidFill>
            <a:srgbClr val="0B0F19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0000" y="740000"/>
            <a:ext cx="485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>
                <a:solidFill>
                  <a:srgbClr val="F5B942"/>
                </a:solidFill>
                <a:latin typeface="Segoe UI"/>
              </a:rPr>
              <a:t>03 · DÓNDE ESTÁN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0000" y="1040000"/>
            <a:ext cx="4850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0">
                <a:solidFill>
                  <a:srgbClr val="FFFFFF"/>
                </a:solidFill>
                <a:latin typeface="Georgia"/>
              </a:rPr>
              <a:t>El volumen vive en el centro y la costa; la tasa, en la periferia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000" y="1980000"/>
            <a:ext cx="4850000" cy="401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Volumen</a:t>
            </a:r>
            <a:r>
              <a:rPr sz="1150" b="0">
                <a:solidFill>
                  <a:srgbClr val="FFFFFF"/>
                </a:solidFill>
                <a:latin typeface="Segoe UI"/>
              </a:rPr>
              <a:t>: Bogotá tiene la tasa más baja del país y el mayor número absoluto: 1.324.019. Antioquia 1,99 M, Bogotá 1,32 M, Valle 1,20 M, Cundinamarca 0,94 M.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Tasa</a:t>
            </a:r>
            <a:r>
              <a:rPr sz="1150" b="0">
                <a:solidFill>
                  <a:srgbClr val="FFFFFF"/>
                </a:solidFill>
                <a:latin typeface="Segoe UI"/>
              </a:rPr>
              <a:t>: Pacífico, Amazonía, La Guajira, sur de Bolívar y Catatumbo superan el 80 % de adultos sin título; el municipio típico está en 63 %.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16 departamentos</a:t>
            </a:r>
            <a:r>
              <a:rPr sz="1150" b="0">
                <a:solidFill>
                  <a:srgbClr val="FFFFFF"/>
                </a:solidFill>
                <a:latin typeface="Segoe UI"/>
              </a:rPr>
              <a:t> concentran el 80 % del total; el 20 % de municipios reúne la mayor parte de las personas.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Edad y zona</a:t>
            </a:r>
            <a:r>
              <a:rPr sz="1150" b="0">
                <a:solidFill>
                  <a:srgbClr val="FFFFFF"/>
                </a:solidFill>
                <a:latin typeface="Segoe UI"/>
              </a:rPr>
              <a:t>: el rezago crece con la edad y es mucho mayor en el campo. El segmento comercial natural: 25-55 años, urbano, trabajando.</a:t>
            </a:r>
          </a:p>
          <a:p>
            <a:pPr algn="l">
              <a:spcAft>
                <a:spcPts val="400"/>
              </a:spcAft>
            </a:pPr>
            <a:r>
              <a:rPr sz="1150" b="0">
                <a:solidFill>
                  <a:srgbClr val="FFFFFF"/>
                </a:solidFill>
                <a:latin typeface="Segoe UI"/>
              </a:rPr>
              <a:t>• Dentro de un mismo departamento conviven municipios con 30 % y con 80 %: la priorización es municipal, no departamental.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80000" y="680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000" y="720000"/>
            <a:ext cx="4549333" cy="2559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80000" y="3339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C0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000" y="3379000"/>
            <a:ext cx="4549333" cy="2559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c_estimac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000" y="6478000"/>
            <a:ext cx="113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HYPERION ONE · APPLIED INTELLIGENCE · corte 2026-09-08 · BORRADOR_IA · fondos e ilustraciones generados con IA (conceptuales); todas las gráficas provienen de datos reales   05</a:t>
            </a:r>
          </a:p>
        </p:txBody>
      </p:sp>
      <p:sp>
        <p:nvSpPr>
          <p:cNvPr id="4" name="Rectangle 3"/>
          <p:cNvSpPr/>
          <p:nvPr/>
        </p:nvSpPr>
        <p:spPr>
          <a:xfrm>
            <a:off x="420000" y="620000"/>
            <a:ext cx="5350000" cy="5518000"/>
          </a:xfrm>
          <a:prstGeom prst="rect">
            <a:avLst/>
          </a:prstGeom>
          <a:solidFill>
            <a:srgbClr val="0B0F19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0000" y="740000"/>
            <a:ext cx="485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>
                <a:solidFill>
                  <a:srgbClr val="F5B942"/>
                </a:solidFill>
                <a:latin typeface="Segoe UI"/>
              </a:rPr>
              <a:t>04 · TIPOS DE TERRITORIO Y POR QUÉ HAY REZAGO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0000" y="1040000"/>
            <a:ext cx="4850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0">
                <a:solidFill>
                  <a:srgbClr val="FFFFFF"/>
                </a:solidFill>
                <a:latin typeface="Georgia"/>
              </a:rPr>
              <a:t>El algoritmo descubre ocho familias de municipios; SHAP explica qué las empuja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000" y="1980000"/>
            <a:ext cx="4850000" cy="401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Ocho arquetipos</a:t>
            </a:r>
            <a:r>
              <a:rPr sz="1150" b="0">
                <a:solidFill>
                  <a:srgbClr val="FFFFFF"/>
                </a:solidFill>
                <a:latin typeface="Segoe UI"/>
              </a:rPr>
              <a:t> (K-Means sobre 18 variables): tres con nombre defendible — Urbano denso / oportunidad digital (76 mpios), Territorio étnico / conflicto (201), Alta necesidad / baja oferta (26) — más Intermedio con oferta adulta activa (34).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SHAP</a:t>
            </a:r>
            <a:r>
              <a:rPr sz="1150" b="0">
                <a:solidFill>
                  <a:srgbClr val="FFFFFF"/>
                </a:solidFill>
                <a:latin typeface="Segoe UI"/>
              </a:rPr>
              <a:t>: pobreza multidimensional, ruralidad dispersa, informalidad y establecimientos no oficiales son las variables que más empujan el rezago. Explica el modelo, no la causa.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Robustez</a:t>
            </a:r>
            <a:r>
              <a:rPr sz="1150" b="0">
                <a:solidFill>
                  <a:srgbClr val="FFFFFF"/>
                </a:solidFill>
                <a:latin typeface="Segoe UI"/>
              </a:rPr>
              <a:t>: 10.000 rankings con pesos aleatorios: los mismos 20-25 municipios aparecen siempre.</a:t>
            </a:r>
          </a:p>
          <a:p>
            <a:pPr algn="l">
              <a:spcAft>
                <a:spcPts val="400"/>
              </a:spcAft>
            </a:pPr>
            <a:r>
              <a:rPr sz="1150" b="0">
                <a:solidFill>
                  <a:srgbClr val="FFFFFF"/>
                </a:solidFill>
                <a:latin typeface="Segoe UI"/>
              </a:rPr>
              <a:t>• Cada arquetipo implica un origen de lead, una ventana horaria y un guion distintos para el mismo call center.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80000" y="680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000" y="720000"/>
            <a:ext cx="4549333" cy="2559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80000" y="3339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C1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000" y="3379000"/>
            <a:ext cx="4549333" cy="2559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c_explicac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000" y="6478000"/>
            <a:ext cx="113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HYPERION ONE · APPLIED INTELLIGENCE · corte 2026-09-08 · BORRADOR_IA · fondos e ilustraciones generados con IA (conceptuales); todas las gráficas provienen de datos reales   06</a:t>
            </a:r>
          </a:p>
        </p:txBody>
      </p:sp>
      <p:sp>
        <p:nvSpPr>
          <p:cNvPr id="4" name="Rectangle 3"/>
          <p:cNvSpPr/>
          <p:nvPr/>
        </p:nvSpPr>
        <p:spPr>
          <a:xfrm>
            <a:off x="420000" y="620000"/>
            <a:ext cx="5350000" cy="5518000"/>
          </a:xfrm>
          <a:prstGeom prst="rect">
            <a:avLst/>
          </a:prstGeom>
          <a:solidFill>
            <a:srgbClr val="0B0F19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0000" y="740000"/>
            <a:ext cx="485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>
                <a:solidFill>
                  <a:srgbClr val="F5B942"/>
                </a:solidFill>
                <a:latin typeface="Segoe UI"/>
              </a:rPr>
              <a:t>05 · POR QUÉ NO TERMINARON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0000" y="1040000"/>
            <a:ext cx="4850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0">
                <a:solidFill>
                  <a:srgbClr val="FFFFFF"/>
                </a:solidFill>
                <a:latin typeface="Georgia"/>
              </a:rPr>
              <a:t>Pobreza, desconexión, trabajo temprano y un embudo que pierde estudiantes entre 9° y 11°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000" y="1980000"/>
            <a:ext cx="4850000" cy="401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Pobreza educativa y desconexión</a:t>
            </a:r>
            <a:r>
              <a:rPr sz="1150" b="0">
                <a:solidFill>
                  <a:srgbClr val="FFFFFF"/>
                </a:solidFill>
                <a:latin typeface="Segoe UI"/>
              </a:rPr>
              <a:t> son casi el mismo mapa del rezago (correlación internet-rezago ≈ −0,6). Donde no hay 4G no hay WhatsApp.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El embudo escolar</a:t>
            </a:r>
            <a:r>
              <a:rPr sz="1150" b="0">
                <a:solidFill>
                  <a:srgbClr val="FFFFFF"/>
                </a:solidFill>
                <a:latin typeface="Segoe UI"/>
              </a:rPr>
              <a:t> pierde estudiantes entre 9° y 11°; la educación de adultos ya existe: 244.792 alumnos en CLEI V-VI, casi todos de noche o fin de semana. Ese es el horario de contacto.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El diploma paga</a:t>
            </a:r>
            <a:r>
              <a:rPr sz="1150" b="0">
                <a:solidFill>
                  <a:srgbClr val="FFFFFF"/>
                </a:solidFill>
                <a:latin typeface="Segoe UI"/>
              </a:rPr>
              <a:t>: en Nariño el ingreso mediano pasa de 600.000 a 1.400.000 COP; en Chocó de 700.000 a 1.423.000. La informalidad entre quienes no terminaron supera el 95 % en los departamentos más rezagados.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Correlación, no causalidad</a:t>
            </a:r>
            <a:r>
              <a:rPr sz="1150" b="0">
                <a:solidFill>
                  <a:srgbClr val="FFFFFF"/>
                </a:solidFill>
                <a:latin typeface="Segoe UI"/>
              </a:rPr>
              <a:t>: tres métodos (SHAP, regresión espacial, GWR) coinciden en los factores; ninguno prueba causa. Para el negocio basta: sabemos a quién llamar, cuándo y con qué argumento.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80000" y="680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0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000" y="720000"/>
            <a:ext cx="4549333" cy="2559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80000" y="3339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C5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000" y="3379000"/>
            <a:ext cx="4549333" cy="2559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c_person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000" y="6478000"/>
            <a:ext cx="113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HYPERION ONE · APPLIED INTELLIGENCE · corte 2026-09-08 · BORRADOR_IA · fondos e ilustraciones generados con IA (conceptuales); todas las gráficas provienen de datos reales   07</a:t>
            </a:r>
          </a:p>
        </p:txBody>
      </p:sp>
      <p:sp>
        <p:nvSpPr>
          <p:cNvPr id="4" name="Rectangle 3"/>
          <p:cNvSpPr/>
          <p:nvPr/>
        </p:nvSpPr>
        <p:spPr>
          <a:xfrm>
            <a:off x="420000" y="620000"/>
            <a:ext cx="5350000" cy="5518000"/>
          </a:xfrm>
          <a:prstGeom prst="rect">
            <a:avLst/>
          </a:prstGeom>
          <a:solidFill>
            <a:srgbClr val="0B0F19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0000" y="740000"/>
            <a:ext cx="485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>
                <a:solidFill>
                  <a:srgbClr val="F5B942"/>
                </a:solidFill>
                <a:latin typeface="Segoe UI"/>
              </a:rPr>
              <a:t>06 · LO QUE DICE LA GENTE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0000" y="1040000"/>
            <a:ext cx="4850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0">
                <a:solidFill>
                  <a:srgbClr val="FFFFFF"/>
                </a:solidFill>
                <a:latin typeface="Georgia"/>
              </a:rPr>
              <a:t>Lo que frena no es el precio: trámites, miedo académico y tiempo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000" y="1980000"/>
            <a:ext cx="4850000" cy="401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Fricción documental 17,5 %</a:t>
            </a:r>
            <a:r>
              <a:rPr sz="1150" b="0">
                <a:solidFill>
                  <a:srgbClr val="FFFFFF"/>
                </a:solidFill>
                <a:latin typeface="Segoe UI"/>
              </a:rPr>
              <a:t>, ansiedad académica 15,8 %, tiempo 13,5 %, precio 7,7 %, confianza 6,1 % (share of collected conversations, n = 10.053).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Intención explícita de matrícula 18,2 %</a:t>
            </a:r>
            <a:r>
              <a:rPr sz="1150" b="0">
                <a:solidFill>
                  <a:srgbClr val="FFFFFF"/>
                </a:solidFill>
                <a:latin typeface="Segoe UI"/>
              </a:rPr>
              <a:t>; requisito laboral 16,0 %; universidad 6,6 %.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Intent funnel</a:t>
            </a:r>
            <a:r>
              <a:rPr sz="1150" b="0">
                <a:solidFill>
                  <a:srgbClr val="FFFFFF"/>
                </a:solidFill>
                <a:latin typeface="Segoe UI"/>
              </a:rPr>
              <a:t>: 1.833 dicen 'quiero terminar'; 143 tienen requisito externo con plazo; 79 son alta intención. No es un funnel de ventas: es dónde buscar intención.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Plataformas</a:t>
            </a:r>
            <a:r>
              <a:rPr sz="1150" b="0">
                <a:solidFill>
                  <a:srgbClr val="FFFFFF"/>
                </a:solidFill>
                <a:latin typeface="Segoe UI"/>
              </a:rPr>
              <a:t>: Reddit 70 % y TikTok 49 % de intención explícita; Google trae las preguntas frecuentes (costo, duración, universidad). Menores de 18 hablan de edad mínima (41 %); mayores de 35, de vergüenza y cuidado.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Señales emergentes</a:t>
            </a:r>
            <a:r>
              <a:rPr sz="1150" b="0">
                <a:solidFill>
                  <a:srgbClr val="FFFFFF"/>
                </a:solidFill>
                <a:latin typeface="Segoe UI"/>
              </a:rPr>
              <a:t> (últimos 6 meses): tiempo/trabajo 18 % → 21 %; trámites 6 % → 8 %; requisito laboral gana peso.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80000" y="680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000" y="720000"/>
            <a:ext cx="4549333" cy="2559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80000" y="3339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S01_intent_funne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000" y="3379000"/>
            <a:ext cx="4549333" cy="2559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c_barre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000" y="6478000"/>
            <a:ext cx="113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HYPERION ONE · APPLIED INTELLIGENCE · corte 2026-09-08 · BORRADOR_IA · fondos e ilustraciones generados con IA (conceptuales); todas las gráficas provienen de datos reales   08</a:t>
            </a:r>
          </a:p>
        </p:txBody>
      </p:sp>
      <p:sp>
        <p:nvSpPr>
          <p:cNvPr id="4" name="Rectangle 3"/>
          <p:cNvSpPr/>
          <p:nvPr/>
        </p:nvSpPr>
        <p:spPr>
          <a:xfrm>
            <a:off x="420000" y="620000"/>
            <a:ext cx="5350000" cy="5518000"/>
          </a:xfrm>
          <a:prstGeom prst="rect">
            <a:avLst/>
          </a:prstGeom>
          <a:solidFill>
            <a:srgbClr val="0B0F19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0000" y="740000"/>
            <a:ext cx="485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>
                <a:solidFill>
                  <a:srgbClr val="F5B942"/>
                </a:solidFill>
                <a:latin typeface="Segoe UI"/>
              </a:rPr>
              <a:t>07 · RED DE BARRERAS → GUION DEL CALL CENTER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0000" y="1040000"/>
            <a:ext cx="4850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0">
                <a:solidFill>
                  <a:srgbClr val="FFFFFF"/>
                </a:solidFill>
                <a:latin typeface="Georgia"/>
              </a:rPr>
              <a:t>Las barreras van juntas; el guion debe anticipar la segunda cuando aparece la primera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000" y="1980000"/>
            <a:ext cx="4850000" cy="401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Par dominante</a:t>
            </a:r>
            <a:r>
              <a:rPr sz="1150" b="0">
                <a:solidFill>
                  <a:srgbClr val="FFFFFF"/>
                </a:solidFill>
                <a:latin typeface="Segoe UI"/>
              </a:rPr>
              <a:t>: cuidado de hijos × vergüenza por la edad (305 co-ocurrencias). Costo casi siempre va con tiempo; documentos con miedo académico.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Guion por barrera</a:t>
            </a:r>
            <a:r>
              <a:rPr sz="1150" b="0">
                <a:solidFill>
                  <a:srgbClr val="FFFFFF"/>
                </a:solidFill>
                <a:latin typeface="Segoe UI"/>
              </a:rPr>
              <a:t>: 1) trámites → 'gestionamos tus certificados'; 2) miedo académico → 'acompañamiento y nivelación'; 3) tiempo → 'noche, fin de semana, virtual'; 4) precio → después, con la brecha salarial local; 5) confianza → licencia, resolución, testimonios.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Segmentar en segundos</a:t>
            </a:r>
            <a:r>
              <a:rPr sz="1150" b="0">
                <a:solidFill>
                  <a:srgbClr val="FFFFFF"/>
                </a:solidFill>
                <a:latin typeface="Segoe UI"/>
              </a:rPr>
              <a:t>: menor de 18 → requisito de edad y acudiente; 20-35 trabajando → horario; 35+ → acompañamiento.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Producto</a:t>
            </a:r>
            <a:r>
              <a:rPr sz="1150" b="0">
                <a:solidFill>
                  <a:srgbClr val="FFFFFF"/>
                </a:solidFill>
                <a:latin typeface="Segoe UI"/>
              </a:rPr>
              <a:t>: horario flexible + homologación de documentos + acompañamiento académico, empaquetados.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80000" y="680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S05_barrier_network_colomb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000" y="720000"/>
            <a:ext cx="4549333" cy="2559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80000" y="3339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C4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000" y="3379000"/>
            <a:ext cx="4549333" cy="2559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c_ge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000" y="6478000"/>
            <a:ext cx="113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HYPERION ONE · APPLIED INTELLIGENCE · corte 2026-09-08 · BORRADOR_IA · fondos e ilustraciones generados con IA (conceptuales); todas las gráficas provienen de datos reales   09</a:t>
            </a:r>
          </a:p>
        </p:txBody>
      </p:sp>
      <p:sp>
        <p:nvSpPr>
          <p:cNvPr id="4" name="Rectangle 3"/>
          <p:cNvSpPr/>
          <p:nvPr/>
        </p:nvSpPr>
        <p:spPr>
          <a:xfrm>
            <a:off x="420000" y="620000"/>
            <a:ext cx="5350000" cy="5518000"/>
          </a:xfrm>
          <a:prstGeom prst="rect">
            <a:avLst/>
          </a:prstGeom>
          <a:solidFill>
            <a:srgbClr val="0B0F19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0000" y="740000"/>
            <a:ext cx="485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>
                <a:solidFill>
                  <a:srgbClr val="F5B942"/>
                </a:solidFill>
                <a:latin typeface="Segoe UI"/>
              </a:rPr>
              <a:t>08 · EL REZAGO FORMA CINTURONES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0000" y="1040000"/>
            <a:ext cx="4850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0">
                <a:solidFill>
                  <a:srgbClr val="FFFFFF"/>
                </a:solidFill>
                <a:latin typeface="Georgia"/>
              </a:rPr>
              <a:t>Clústeres, desiertos de oferta y accesibilidad por red vial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000" y="1980000"/>
            <a:ext cx="4850000" cy="401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86 municipios alto-alto</a:t>
            </a:r>
            <a:r>
              <a:rPr sz="1150" b="0">
                <a:solidFill>
                  <a:srgbClr val="FFFFFF"/>
                </a:solidFill>
                <a:latin typeface="Segoe UI"/>
              </a:rPr>
              <a:t> y 114 bajo-bajo (LISA): una campaña regional cubre varios municipios a la vez.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42 desiertos de oferta</a:t>
            </a:r>
            <a:r>
              <a:rPr sz="1150" b="0">
                <a:solidFill>
                  <a:srgbClr val="FFFFFF"/>
                </a:solidFill>
                <a:latin typeface="Segoe UI"/>
              </a:rPr>
              <a:t> (sin CLEI V-VI a menos de 90 min), 61.553 personas: Amazonía, Pacífico, alta Guajira → entrada institucional.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Accesibilidad</a:t>
            </a:r>
            <a:r>
              <a:rPr sz="1150" b="0">
                <a:solidFill>
                  <a:srgbClr val="FFFFFF"/>
                </a:solidFill>
                <a:latin typeface="Segoe UI"/>
              </a:rPr>
              <a:t>: mediana a la capital 120 min; 97,8 % de municipios alcanza una cabecera en menos de 6 horas.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Competencia</a:t>
            </a:r>
            <a:r>
              <a:rPr sz="1150" b="0">
                <a:solidFill>
                  <a:srgbClr val="FFFFFF"/>
                </a:solidFill>
                <a:latin typeface="Segoe UI"/>
              </a:rPr>
              <a:t>: 978 puntos de oferta privada detectados y 11.739 contratos EPJA; competencia = mercado probado.</a:t>
            </a:r>
          </a:p>
          <a:p>
            <a:pPr algn="l">
              <a:spcAft>
                <a:spcPts val="400"/>
              </a:spcAft>
            </a:pPr>
            <a:r>
              <a:rPr sz="1150" b="0">
                <a:solidFill>
                  <a:srgbClr val="FFFFFF"/>
                </a:solidFill>
                <a:latin typeface="Segoe UI"/>
              </a:rPr>
              <a:t>• La malla H3 muestra que la gente vive en cabeceras y a lo largo de las troncales: geosegmentar pauta y campo por hexágono.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80000" y="680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000" y="720000"/>
            <a:ext cx="4549333" cy="2559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80000" y="3339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M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000" y="3379000"/>
            <a:ext cx="4549333" cy="2559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c_corredo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000" y="6478000"/>
            <a:ext cx="113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HYPERION ONE · APPLIED INTELLIGENCE · corte 2026-09-08 · BORRADOR_IA · fondos e ilustraciones generados con IA (conceptuales); todas las gráficas provienen de datos reales  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420000" y="620000"/>
            <a:ext cx="11352000" cy="1500000"/>
          </a:xfrm>
          <a:prstGeom prst="rect">
            <a:avLst/>
          </a:prstGeom>
          <a:solidFill>
            <a:srgbClr val="0B0F19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0000" y="720000"/>
            <a:ext cx="108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>
                <a:solidFill>
                  <a:srgbClr val="F5B942"/>
                </a:solidFill>
                <a:latin typeface="Segoe UI"/>
              </a:rPr>
              <a:t>09 · CORREDORES: OPERAR POR HUBS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0000" y="1000000"/>
            <a:ext cx="108520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0">
                <a:solidFill>
                  <a:srgbClr val="FFFFFF"/>
                </a:solidFill>
                <a:latin typeface="Georgia"/>
              </a:rPr>
              <a:t>Diez corredores concentran el 70 % del target en edad laboral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000" y="1500000"/>
            <a:ext cx="10852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050" b="0">
                <a:solidFill>
                  <a:srgbClr val="FFFFFF"/>
                </a:solidFill>
                <a:latin typeface="Segoe UI"/>
              </a:rPr>
              <a:t>Un corredor es un grupo de municipios que, por tiempo de viaje y tamaño, funcionan como un solo mercado alrededor de una ciudad ancla (modelo de gravedad + comunidades).</a:t>
            </a:r>
          </a:p>
          <a:p>
            <a:pPr algn="l">
              <a:spcAft>
                <a:spcPts val="200"/>
              </a:spcAft>
            </a:pPr>
            <a:r>
              <a:rPr sz="1050" b="1">
                <a:solidFill>
                  <a:srgbClr val="F5B942"/>
                </a:solidFill>
                <a:latin typeface="Segoe UI"/>
              </a:rPr>
              <a:t>Fase 1</a:t>
            </a:r>
            <a:r>
              <a:rPr sz="1050" b="0">
                <a:solidFill>
                  <a:srgbClr val="FFFFFF"/>
                </a:solidFill>
                <a:latin typeface="Segoe UI"/>
              </a:rPr>
              <a:t>: Bogotá, Medellín, Barranquilla (acceso ≤ 85 min, contactabilidad &gt; 0,8, motor B2B fuerte).</a:t>
            </a:r>
          </a:p>
        </p:txBody>
      </p:sp>
      <p:sp>
        <p:nvSpPr>
          <p:cNvPr id="8" name="Rectangle 7"/>
          <p:cNvSpPr/>
          <p:nvPr/>
        </p:nvSpPr>
        <p:spPr>
          <a:xfrm>
            <a:off x="380000" y="2280000"/>
            <a:ext cx="6334222" cy="359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000" y="2320000"/>
            <a:ext cx="6254222" cy="351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20000" y="5538000"/>
            <a:ext cx="11352000" cy="620000"/>
          </a:xfrm>
          <a:prstGeom prst="rect">
            <a:avLst/>
          </a:prstGeom>
          <a:solidFill>
            <a:srgbClr val="0B0F19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0000" y="5578000"/>
            <a:ext cx="10852000" cy="5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1">
                <a:solidFill>
                  <a:srgbClr val="F5B942"/>
                </a:solidFill>
                <a:latin typeface="Segoe UI"/>
              </a:rPr>
              <a:t>Fase 2</a:t>
            </a:r>
            <a:r>
              <a:rPr sz="950" b="0">
                <a:solidFill>
                  <a:srgbClr val="FFFFFF"/>
                </a:solidFill>
                <a:latin typeface="Segoe UI"/>
              </a:rPr>
              <a:t>: Cali, Cúcuta, Cartagena, Bucaramanga.</a:t>
            </a:r>
          </a:p>
          <a:p>
            <a:pPr algn="l">
              <a:spcAft>
                <a:spcPts val="100"/>
              </a:spcAft>
            </a:pPr>
            <a:r>
              <a:rPr sz="950" b="1">
                <a:solidFill>
                  <a:srgbClr val="F5B942"/>
                </a:solidFill>
                <a:latin typeface="Segoe UI"/>
              </a:rPr>
              <a:t>Fase 3 (institucional)</a:t>
            </a:r>
            <a:r>
              <a:rPr sz="950" b="0">
                <a:solidFill>
                  <a:srgbClr val="FFFFFF"/>
                </a:solidFill>
                <a:latin typeface="Segoe UI"/>
              </a:rPr>
              <a:t>: Montería, Pereira-Eje, Villavicencio y desiertos.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20000" y="2320000"/>
          <a:ext cx="11352000" cy="33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000"/>
                <a:gridCol w="1892000"/>
                <a:gridCol w="1892000"/>
                <a:gridCol w="1892000"/>
                <a:gridCol w="1892000"/>
                <a:gridCol w="1892000"/>
              </a:tblGrid>
              <a:tr h="30000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Hub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Mpios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Target 20-59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Alcanzable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Acceso medio</a:t>
                      </a:r>
                    </a:p>
                  </a:txBody>
                  <a:tcPr/>
                </a:tc>
              </a:tr>
              <a:tr h="3000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Bogotá, D.c.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1.176.307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947.407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80 min</a:t>
                      </a:r>
                    </a:p>
                  </a:txBody>
                  <a:tcPr/>
                </a:tc>
              </a:tr>
              <a:tr h="3000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Medellín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858.353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583.457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84 min</a:t>
                      </a:r>
                    </a:p>
                  </a:txBody>
                  <a:tcPr/>
                </a:tc>
              </a:tr>
              <a:tr h="3000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Santiago de Cali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850.234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419.318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114 min</a:t>
                      </a:r>
                    </a:p>
                  </a:txBody>
                  <a:tcPr/>
                </a:tc>
              </a:tr>
              <a:tr h="3000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Barranquilla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563.209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304.254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84 min</a:t>
                      </a:r>
                    </a:p>
                  </a:txBody>
                  <a:tcPr/>
                </a:tc>
              </a:tr>
              <a:tr h="3000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Pereira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738.445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253.168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145 min</a:t>
                      </a:r>
                    </a:p>
                  </a:txBody>
                  <a:tcPr/>
                </a:tc>
              </a:tr>
              <a:tr h="3000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San José de Cúcuta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246.877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189.413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85 min</a:t>
                      </a:r>
                    </a:p>
                  </a:txBody>
                  <a:tcPr/>
                </a:tc>
              </a:tr>
              <a:tr h="3000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Montería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1.005.977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196.907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167 min</a:t>
                      </a:r>
                    </a:p>
                  </a:txBody>
                  <a:tcPr/>
                </a:tc>
              </a:tr>
              <a:tr h="3000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Bucaramanga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266.002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161.849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132 min</a:t>
                      </a:r>
                    </a:p>
                  </a:txBody>
                  <a:tcPr/>
                </a:tc>
              </a:tr>
              <a:tr h="3000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Cartagena de Indias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220.545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170.865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57 min</a:t>
                      </a:r>
                    </a:p>
                  </a:txBody>
                  <a:tcPr/>
                </a:tc>
              </a:tr>
              <a:tr h="3000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Villavicencio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250.351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109.806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154 min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c_oportunid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000" y="6478000"/>
            <a:ext cx="113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HYPERION ONE · APPLIED INTELLIGENCE · corte 2026-09-08 · BORRADOR_IA · fondos e ilustraciones generados con IA (conceptuales); todas las gráficas provienen de datos reales  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420000" y="620000"/>
            <a:ext cx="5350000" cy="5518000"/>
          </a:xfrm>
          <a:prstGeom prst="rect">
            <a:avLst/>
          </a:prstGeom>
          <a:solidFill>
            <a:srgbClr val="0B0F19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0000" y="740000"/>
            <a:ext cx="485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>
                <a:solidFill>
                  <a:srgbClr val="F5B942"/>
                </a:solidFill>
                <a:latin typeface="Segoe UI"/>
              </a:rPr>
              <a:t>10 · NECESIDAD ≠ OPORTUNIDAD ≠ CONFIANZA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0000" y="1040000"/>
            <a:ext cx="4850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0">
                <a:solidFill>
                  <a:srgbClr val="FFFFFF"/>
                </a:solidFill>
                <a:latin typeface="Georgia"/>
              </a:rPr>
              <a:t>Tres mapas, tres preguntas; el negocio sostenible está en la intersección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000" y="1980000"/>
            <a:ext cx="4850000" cy="401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Necesidad</a:t>
            </a:r>
            <a:r>
              <a:rPr sz="1150" b="0">
                <a:solidFill>
                  <a:srgbClr val="FFFFFF"/>
                </a:solidFill>
                <a:latin typeface="Segoe UI"/>
              </a:rPr>
              <a:t> (rezago, pobreza, ruralidad, víctimas) vive en la periferia rural.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Oportunidad</a:t>
            </a:r>
            <a:r>
              <a:rPr sz="1150" b="0">
                <a:solidFill>
                  <a:srgbClr val="FFFFFF"/>
                </a:solidFill>
                <a:latin typeface="Segoe UI"/>
              </a:rPr>
              <a:t> (target en edad laboral, densidad, alcance digital, ingreso, competencia, intención) vive en ciudades intermedias y áreas metropolitanas.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Confianza</a:t>
            </a:r>
            <a:r>
              <a:rPr sz="1150" b="0">
                <a:solidFill>
                  <a:srgbClr val="FFFFFF"/>
                </a:solidFill>
                <a:latin typeface="Segoe UI"/>
              </a:rPr>
              <a:t> en los datos: alta en casi todo el país; baja donde faltan datos laborales u oferta → investigar antes de operar.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El 2×2</a:t>
            </a:r>
            <a:r>
              <a:rPr sz="1150" b="0">
                <a:solidFill>
                  <a:srgbClr val="FFFFFF"/>
                </a:solidFill>
                <a:latin typeface="Segoe UI"/>
              </a:rPr>
              <a:t>: 177 municipios en A (alta necesidad + alta oportunidad) en manchas contiguas: occidente antioqueño, Córdoba-Sucre, Cauca-Nariño, piedemonte llanero. B (384) = venta institucional. C (384) = nicho. D (177) = no priorizar.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80000" y="680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000" y="720000"/>
            <a:ext cx="4549333" cy="2559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80000" y="3339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C0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000" y="3379000"/>
            <a:ext cx="4549333" cy="2559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c_money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000" y="6478000"/>
            <a:ext cx="113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HYPERION ONE · APPLIED INTELLIGENCE · corte 2026-09-08 · BORRADOR_IA · fondos e ilustraciones generados con IA (conceptuales); todas las gráficas provienen de datos reales   12</a:t>
            </a:r>
          </a:p>
        </p:txBody>
      </p:sp>
      <p:sp>
        <p:nvSpPr>
          <p:cNvPr id="4" name="Rectangle 3"/>
          <p:cNvSpPr/>
          <p:nvPr/>
        </p:nvSpPr>
        <p:spPr>
          <a:xfrm>
            <a:off x="420000" y="620000"/>
            <a:ext cx="5350000" cy="5518000"/>
          </a:xfrm>
          <a:prstGeom prst="rect">
            <a:avLst/>
          </a:prstGeom>
          <a:solidFill>
            <a:srgbClr val="0B0F19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0000" y="740000"/>
            <a:ext cx="485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>
                <a:solidFill>
                  <a:srgbClr val="F5B942"/>
                </a:solidFill>
                <a:latin typeface="Segoe UI"/>
              </a:rPr>
              <a:t>11 · MONEY 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0000" y="1040000"/>
            <a:ext cx="4850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0">
                <a:solidFill>
                  <a:srgbClr val="FFFFFF"/>
                </a:solidFill>
                <a:latin typeface="Georgia"/>
              </a:rPr>
              <a:t>De 14,5 millones a 4.856 matrículas: cada eslabón explícito, cada supuesto visible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000" y="1980000"/>
            <a:ext cx="4850000" cy="401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14,5 M</a:t>
            </a:r>
            <a:r>
              <a:rPr sz="1150" b="0">
                <a:solidFill>
                  <a:srgbClr val="FFFFFF"/>
                </a:solidFill>
                <a:latin typeface="Segoe UI"/>
              </a:rPr>
              <a:t> sin bachillerato → </a:t>
            </a:r>
            <a:r>
              <a:rPr sz="1150" b="1">
                <a:solidFill>
                  <a:srgbClr val="F5B942"/>
                </a:solidFill>
                <a:latin typeface="Segoe UI"/>
              </a:rPr>
              <a:t>8,82 M</a:t>
            </a:r>
            <a:r>
              <a:rPr sz="1150" b="0">
                <a:solidFill>
                  <a:srgbClr val="FFFFFF"/>
                </a:solidFill>
                <a:latin typeface="Segoe UI"/>
              </a:rPr>
              <a:t> en edad laboral → </a:t>
            </a:r>
            <a:r>
              <a:rPr sz="1150" b="1">
                <a:solidFill>
                  <a:srgbClr val="F5B942"/>
                </a:solidFill>
                <a:latin typeface="Segoe UI"/>
              </a:rPr>
              <a:t>4,71 M</a:t>
            </a:r>
            <a:r>
              <a:rPr sz="1150" b="0">
                <a:solidFill>
                  <a:srgbClr val="FFFFFF"/>
                </a:solidFill>
                <a:latin typeface="Segoe UI"/>
              </a:rPr>
              <a:t> alcanzables por llamada/WhatsApp → </a:t>
            </a:r>
            <a:r>
              <a:rPr sz="1150" b="1">
                <a:solidFill>
                  <a:srgbClr val="F5B942"/>
                </a:solidFill>
                <a:latin typeface="Segoe UI"/>
              </a:rPr>
              <a:t>2,82 M</a:t>
            </a:r>
            <a:r>
              <a:rPr sz="1150" b="0">
                <a:solidFill>
                  <a:srgbClr val="FFFFFF"/>
                </a:solidFill>
                <a:latin typeface="Segoe UI"/>
              </a:rPr>
              <a:t> abordables → </a:t>
            </a:r>
            <a:r>
              <a:rPr sz="1150" b="1">
                <a:solidFill>
                  <a:srgbClr val="F5B942"/>
                </a:solidFill>
                <a:latin typeface="Segoe UI"/>
              </a:rPr>
              <a:t>225.991 leads</a:t>
            </a:r>
            <a:r>
              <a:rPr sz="1150" b="0">
                <a:solidFill>
                  <a:srgbClr val="FFFFFF"/>
                </a:solidFill>
                <a:latin typeface="Segoe UI"/>
              </a:rPr>
              <a:t> → </a:t>
            </a:r>
            <a:r>
              <a:rPr sz="1150" b="1">
                <a:solidFill>
                  <a:srgbClr val="F5B942"/>
                </a:solidFill>
                <a:latin typeface="Segoe UI"/>
              </a:rPr>
              <a:t>4.856 matrículas</a:t>
            </a:r>
            <a:r>
              <a:rPr sz="1150" b="0">
                <a:solidFill>
                  <a:srgbClr val="FFFFFF"/>
                </a:solidFill>
                <a:latin typeface="Segoe UI"/>
              </a:rPr>
              <a:t> (base P50).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Escenarios</a:t>
            </a:r>
            <a:r>
              <a:rPr sz="1150" b="0">
                <a:solidFill>
                  <a:srgbClr val="FFFFFF"/>
                </a:solidFill>
                <a:latin typeface="Segoe UI"/>
              </a:rPr>
              <a:t>: conservador 987 · base 4.856 · agresivo 19.115 matrículas/año. Revenue base P10–P90: 4,5 mil M COP–6,4 mil M COP.</a:t>
            </a:r>
          </a:p>
          <a:p>
            <a:pPr algn="l">
              <a:spcAft>
                <a:spcPts val="400"/>
              </a:spcAft>
            </a:pPr>
            <a:r>
              <a:rPr sz="1150" b="0">
                <a:solidFill>
                  <a:srgbClr val="FFFFFF"/>
                </a:solidFill>
                <a:latin typeface="Segoe UI"/>
              </a:rPr>
              <a:t>• El agresivo excede la capacidad operativa configurada: la restricción es el contacto, no el mercado.</a:t>
            </a:r>
          </a:p>
          <a:p>
            <a:pPr algn="l">
              <a:spcAft>
                <a:spcPts val="400"/>
              </a:spcAft>
            </a:pPr>
            <a:r>
              <a:rPr sz="1150" b="0">
                <a:solidFill>
                  <a:srgbClr val="FFFFFF"/>
                </a:solidFill>
                <a:latin typeface="Segoe UI"/>
              </a:rPr>
              <a:t>• Supuestos declarados: elegibilidad 60 %, lead reach 8 %, conversión lead→matrícula, ingreso neto ≈ 1,1 M COP con ancla en precios publicados. Se calibran con las primeras campañas.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80000" y="680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000" y="720000"/>
            <a:ext cx="4549333" cy="2559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80000" y="3339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C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000" y="3379000"/>
            <a:ext cx="4549333" cy="2559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c_oportunid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000" y="6478000"/>
            <a:ext cx="113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HYPERION ONE · APPLIED INTELLIGENCE · corte 2026-09-08 · BORRADOR_IA · fondos e ilustraciones generados con IA (conceptuales); todas las gráficas provienen de datos reales   13</a:t>
            </a:r>
          </a:p>
        </p:txBody>
      </p:sp>
      <p:sp>
        <p:nvSpPr>
          <p:cNvPr id="4" name="Rectangle 3"/>
          <p:cNvSpPr/>
          <p:nvPr/>
        </p:nvSpPr>
        <p:spPr>
          <a:xfrm>
            <a:off x="420000" y="620000"/>
            <a:ext cx="11352000" cy="1500000"/>
          </a:xfrm>
          <a:prstGeom prst="rect">
            <a:avLst/>
          </a:prstGeom>
          <a:solidFill>
            <a:srgbClr val="0B0F19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0000" y="720000"/>
            <a:ext cx="108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>
                <a:solidFill>
                  <a:srgbClr val="F5B942"/>
                </a:solidFill>
                <a:latin typeface="Segoe UI"/>
              </a:rPr>
              <a:t>12 · TOP-20 MONEY TABLE (ESCALA)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0000" y="1000000"/>
            <a:ext cx="108520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0">
                <a:solidFill>
                  <a:srgbClr val="FFFFFF"/>
                </a:solidFill>
                <a:latin typeface="Georgia"/>
              </a:rPr>
              <a:t>Dónde entrar primero por potencial ajustado por riesgo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000" y="1500000"/>
            <a:ext cx="10852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050" b="0">
                <a:solidFill>
                  <a:srgbClr val="FFFFFF"/>
                </a:solidFill>
                <a:latin typeface="Segoe UI"/>
              </a:rPr>
              <a:t>Ordenada por revenue esperado × confianza de datos × confianza de modelo. Motor dominante: </a:t>
            </a:r>
            <a:r>
              <a:rPr sz="1050" b="1">
                <a:solidFill>
                  <a:srgbClr val="F5B942"/>
                </a:solidFill>
                <a:latin typeface="Segoe UI"/>
              </a:rPr>
              <a:t>B2B empleadores</a:t>
            </a:r>
            <a:r>
              <a:rPr sz="1050" b="0">
                <a:solidFill>
                  <a:srgbClr val="FFFFFF"/>
                </a:solidFill>
                <a:latin typeface="Segoe UI"/>
              </a:rPr>
              <a:t> en Antioquia, Bogotá, Valle, Atlántico, Santander; </a:t>
            </a:r>
            <a:r>
              <a:rPr sz="1050" b="1">
                <a:solidFill>
                  <a:srgbClr val="F5B942"/>
                </a:solidFill>
                <a:latin typeface="Segoe UI"/>
              </a:rPr>
              <a:t>B2C digital</a:t>
            </a:r>
            <a:r>
              <a:rPr sz="1050" b="0">
                <a:solidFill>
                  <a:srgbClr val="FFFFFF"/>
                </a:solidFill>
                <a:latin typeface="Segoe UI"/>
              </a:rPr>
              <a:t> (TikTok/Meta) en Soacha e Itagüí; </a:t>
            </a:r>
            <a:r>
              <a:rPr sz="1050" b="1">
                <a:solidFill>
                  <a:srgbClr val="F5B942"/>
                </a:solidFill>
                <a:latin typeface="Segoe UI"/>
              </a:rPr>
              <a:t>alianzas con IE y cajas</a:t>
            </a:r>
            <a:r>
              <a:rPr sz="1050" b="0">
                <a:solidFill>
                  <a:srgbClr val="FFFFFF"/>
                </a:solidFill>
                <a:latin typeface="Segoe UI"/>
              </a:rPr>
              <a:t> en la costa y el Eje.</a:t>
            </a:r>
          </a:p>
          <a:p>
            <a:pPr algn="l">
              <a:spcAft>
                <a:spcPts val="200"/>
              </a:spcAft>
            </a:pPr>
            <a:r>
              <a:rPr sz="1050" b="0">
                <a:solidFill>
                  <a:srgbClr val="FFFFFF"/>
                </a:solidFill>
                <a:latin typeface="Segoe UI"/>
              </a:rPr>
              <a:t>Bogotá 1,32 M target, 642 matrículas base, 714 M COP; Medellín 606 k, 435, 484 M; Soacha 185 k, 151, 168 M.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20000" y="2320000"/>
          <a:ext cx="11352000" cy="361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1333"/>
                <a:gridCol w="1261333"/>
                <a:gridCol w="1261333"/>
                <a:gridCol w="1261333"/>
                <a:gridCol w="1261333"/>
                <a:gridCol w="1261333"/>
                <a:gridCol w="1261333"/>
                <a:gridCol w="1261333"/>
                <a:gridCol w="1261336"/>
              </a:tblGrid>
              <a:tr h="24120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Municipio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Dpto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Target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Barrera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Origen de lead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Contact.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Matr. P50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Revenue P50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Bogotá, D.c.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Bogotá, D.c.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1.324.019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TIEMPO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Alianzas con empleadores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714 M COP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Medellín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Antioquia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606.274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ACAD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Alianzas con empleadores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484 M COP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Soacha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Cundinamarca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185.460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ACAD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168 M COP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Santiago de Cali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Valle del Cauca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491.299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ECON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Referidos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143 M COP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Barranquilla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Atlántico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231.497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CONF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Call 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134 M COP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Antioquia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144.909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ACAD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Alianzas con empleadores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97 M COP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Villavicencio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Meta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127.041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ACAD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Call 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95 M COP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Bucaramanga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Santander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127.879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CONF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Referidos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88 M COP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Soledad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Atlántico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135.593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CONF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Call 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75 M COP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San José de Cúcuta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Norte de Santander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219.507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ADMIN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Alianzas con IE / cajas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69 M COP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Cartagena de Indias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Bolívar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207.580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ADMIN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Alianzas con IE / cajas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66 M COP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Ibagué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Tolima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130.046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CONF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Alianzas con IE / cajas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63 M COP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Valledupar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Cesar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127.336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LEGAL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Alianzas con IE / cajas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61 M COP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Pereira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Risaralda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131.061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LEGAL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Alianzas con IE / cajas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55 M COP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c_ge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000" y="6478000"/>
            <a:ext cx="113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HYPERION ONE · APPLIED INTELLIGENCE · corte 2026-09-08 · BORRADOR_IA · fondos e ilustraciones generados con IA (conceptuales); todas las gráficas provienen de datos reales   14</a:t>
            </a:r>
          </a:p>
        </p:txBody>
      </p:sp>
      <p:sp>
        <p:nvSpPr>
          <p:cNvPr id="4" name="Rectangle 3"/>
          <p:cNvSpPr/>
          <p:nvPr/>
        </p:nvSpPr>
        <p:spPr>
          <a:xfrm>
            <a:off x="420000" y="620000"/>
            <a:ext cx="11352000" cy="1500000"/>
          </a:xfrm>
          <a:prstGeom prst="rect">
            <a:avLst/>
          </a:prstGeom>
          <a:solidFill>
            <a:srgbClr val="0B0F19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0000" y="720000"/>
            <a:ext cx="108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>
                <a:solidFill>
                  <a:srgbClr val="F5B942"/>
                </a:solidFill>
                <a:latin typeface="Segoe UI"/>
              </a:rPr>
              <a:t>13 · TOP POR PRIORIDAD (MARGEN E IMPACTO)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0000" y="1000000"/>
            <a:ext cx="108520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0">
                <a:solidFill>
                  <a:srgbClr val="FFFFFF"/>
                </a:solidFill>
                <a:latin typeface="Georgia"/>
              </a:rPr>
              <a:t>El piloto natural: suroeste antioqueño, La Guajira, Nariño y Cauca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000" y="1500000"/>
            <a:ext cx="10852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050" b="0">
                <a:solidFill>
                  <a:srgbClr val="FFFFFF"/>
                </a:solidFill>
                <a:latin typeface="Segoe UI"/>
              </a:rPr>
              <a:t>Necesidad × oportunidad × confianza. Rezago 55-80 %, competencia baja, confianza alta. Origen dominante: </a:t>
            </a:r>
            <a:r>
              <a:rPr sz="1050" b="1">
                <a:solidFill>
                  <a:srgbClr val="F5B942"/>
                </a:solidFill>
                <a:latin typeface="Segoe UI"/>
              </a:rPr>
              <a:t>listas de la alcaldía (B2G)</a:t>
            </a:r>
            <a:r>
              <a:rPr sz="1050" b="0">
                <a:solidFill>
                  <a:srgbClr val="FFFFFF"/>
                </a:solidFill>
                <a:latin typeface="Segoe UI"/>
              </a:rPr>
              <a:t>; activación en campo donde la contactabilidad es baja (Uribia 0,25, Manaure 0,21).</a:t>
            </a:r>
          </a:p>
          <a:p>
            <a:pPr algn="l">
              <a:spcAft>
                <a:spcPts val="200"/>
              </a:spcAft>
            </a:pPr>
            <a:r>
              <a:rPr sz="1050" b="0">
                <a:solidFill>
                  <a:srgbClr val="FFFFFF"/>
                </a:solidFill>
                <a:latin typeface="Segoe UI"/>
              </a:rPr>
              <a:t>Mismo arquetipo, mismo hub (Medellín), mismo guion (barrera académica: acompañamiento). Ventana noche/fin de semana en la mitad.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20000" y="2320000"/>
          <a:ext cx="11352000" cy="361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9000"/>
                <a:gridCol w="1419000"/>
                <a:gridCol w="1419000"/>
                <a:gridCol w="1419000"/>
                <a:gridCol w="1419000"/>
                <a:gridCol w="1419000"/>
                <a:gridCol w="1419000"/>
                <a:gridCol w="1419000"/>
              </a:tblGrid>
              <a:tr h="24120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Municipio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Dpto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Target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Need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Origen de lead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Contact.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Ventana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Salgar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Antioquia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9.762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Municipal / Gobernación (B2G)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horario laboral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Concordia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Antioquia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11.121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Municipal / Gobernación (B2G)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horario laboral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Uribia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la Guajira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92.588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Activación en campo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noche/fin de semana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Anorí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Antioquia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9.042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horario laboral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Betulia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Antioquia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8.342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Call 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noche/fin de semana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Manaure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la Guajira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38.569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Municipal / Gobernación (B2G)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noche/fin de semana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Amalfi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Antioquia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12.707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Call 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horario laboral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Betania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Antioquia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5.267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Municipal / Gobernación (B2G)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noche/fin de semana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Barbacoas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Nariño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25.450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Municipal / Gobernación (B2G)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noche/fin de semana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Andes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Antioquia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20.372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Municipal / Gobernación (B2G)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horario laboral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Angostura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Antioquia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5.901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Municipal / Gobernación (B2G)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horario laboral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Morales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Cauca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19.927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Activación en campo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noche/fin de semana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Buriticá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Antioquia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4.999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Google /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horario laboral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Sonsón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Antioquia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15.536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Alianzas con empleadores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horario laboral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c_callcen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000" y="6478000"/>
            <a:ext cx="113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HYPERION ONE · APPLIED INTELLIGENCE · corte 2026-09-08 · BORRADOR_IA · fondos e ilustraciones generados con IA (conceptuales); todas las gráficas provienen de datos reales   15</a:t>
            </a:r>
          </a:p>
        </p:txBody>
      </p:sp>
      <p:sp>
        <p:nvSpPr>
          <p:cNvPr id="4" name="Rectangle 3"/>
          <p:cNvSpPr/>
          <p:nvPr/>
        </p:nvSpPr>
        <p:spPr>
          <a:xfrm>
            <a:off x="420000" y="620000"/>
            <a:ext cx="5350000" cy="5518000"/>
          </a:xfrm>
          <a:prstGeom prst="rect">
            <a:avLst/>
          </a:prstGeom>
          <a:solidFill>
            <a:srgbClr val="0B0F19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0000" y="740000"/>
            <a:ext cx="485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>
                <a:solidFill>
                  <a:srgbClr val="F5B942"/>
                </a:solidFill>
                <a:latin typeface="Segoe UI"/>
              </a:rPr>
              <a:t>14 · CÓMO LLEGAMOS: CALL CENTER IA + WHATSAPP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0000" y="1040000"/>
            <a:ext cx="4850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0">
                <a:solidFill>
                  <a:srgbClr val="FFFFFF"/>
                </a:solidFill>
                <a:latin typeface="Georgia"/>
              </a:rPr>
              <a:t>Un solo motor de conversión; lo que cambia por territorio es la lista, la ventana y el guion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000" y="1980000"/>
            <a:ext cx="4850000" cy="401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Contactabilidad</a:t>
            </a:r>
            <a:r>
              <a:rPr sz="1150" b="0">
                <a:solidFill>
                  <a:srgbClr val="FFFFFF"/>
                </a:solidFill>
                <a:latin typeface="Segoe UI"/>
              </a:rPr>
              <a:t> mediana 0,56; el cuartil superior de municipios concentra 57 % del mercado, el inferior 15,5 %. Capitales &gt; 0,8 salvo Mitú (0,22), Leticia, Puerto Carreño e Inírida.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Voz primero, WhatsApp después</a:t>
            </a:r>
            <a:r>
              <a:rPr sz="1150" b="0">
                <a:solidFill>
                  <a:srgbClr val="FFFFFF"/>
                </a:solidFill>
                <a:latin typeface="Segoe UI"/>
              </a:rPr>
              <a:t>: cobertura móvil supera al internet doméstico en 1.072 de 1.122 municipios (phone_reach 0,84 vs whatsapp 0,43). Primer toque llamada; documentos y seguimiento por WhatsApp.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Ventana</a:t>
            </a:r>
            <a:r>
              <a:rPr sz="1150" b="0">
                <a:solidFill>
                  <a:srgbClr val="FFFFFF"/>
                </a:solidFill>
                <a:latin typeface="Segoe UI"/>
              </a:rPr>
              <a:t>: mitad de los municipios → noche/fin de semana (informalidad alta, CLEI nocturno); áreas metropolitanas con B2B → horario laboral vía empleador.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Capacidad requerida</a:t>
            </a:r>
            <a:r>
              <a:rPr sz="1150" b="0">
                <a:solidFill>
                  <a:srgbClr val="FFFFFF"/>
                </a:solidFill>
                <a:latin typeface="Segoe UI"/>
              </a:rPr>
              <a:t> (2 intentos por lead): conservador 17.263 contactos/mes · </a:t>
            </a:r>
            <a:r>
              <a:rPr sz="1150" b="1">
                <a:solidFill>
                  <a:srgbClr val="F5B942"/>
                </a:solidFill>
                <a:latin typeface="Segoe UI"/>
              </a:rPr>
              <a:t>base 37.665</a:t>
            </a:r>
            <a:r>
              <a:rPr sz="1150" b="0">
                <a:solidFill>
                  <a:srgbClr val="FFFFFF"/>
                </a:solidFill>
                <a:latin typeface="Segoe UI"/>
              </a:rPr>
              <a:t> · agresivo 76.508. La capacidad instalada (líneas, horas, tasas de respuesta, costo por minuto) es la decisión que falta (ASSUMPTION_REQUIRED).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80000" y="680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3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000" y="720000"/>
            <a:ext cx="4549333" cy="2559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80000" y="3339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C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000" y="3379000"/>
            <a:ext cx="4549333" cy="2559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c_callcen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000" y="6478000"/>
            <a:ext cx="113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HYPERION ONE · APPLIED INTELLIGENCE · corte 2026-09-08 · BORRADOR_IA · fondos e ilustraciones generados con IA (conceptuales); todas las gráficas provienen de datos reales   16</a:t>
            </a:r>
          </a:p>
        </p:txBody>
      </p:sp>
      <p:sp>
        <p:nvSpPr>
          <p:cNvPr id="4" name="Rectangle 3"/>
          <p:cNvSpPr/>
          <p:nvPr/>
        </p:nvSpPr>
        <p:spPr>
          <a:xfrm>
            <a:off x="420000" y="620000"/>
            <a:ext cx="5350000" cy="5518000"/>
          </a:xfrm>
          <a:prstGeom prst="rect">
            <a:avLst/>
          </a:prstGeom>
          <a:solidFill>
            <a:srgbClr val="0B0F19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0000" y="740000"/>
            <a:ext cx="485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>
                <a:solidFill>
                  <a:srgbClr val="F5B942"/>
                </a:solidFill>
                <a:latin typeface="Segoe UI"/>
              </a:rPr>
              <a:t>15 · DE DÓNDE SALEN LOS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0000" y="1040000"/>
            <a:ext cx="4850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0">
                <a:solidFill>
                  <a:srgbClr val="FFFFFF"/>
                </a:solidFill>
                <a:latin typeface="Georgia"/>
              </a:rPr>
              <a:t>Diez orígenes de datos de contacto, asignados por ventaja comparativa territorial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000" y="1980000"/>
            <a:ext cx="4850000" cy="401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Pauta Meta / TikTok / Google</a:t>
            </a:r>
            <a:r>
              <a:rPr sz="1150" b="0">
                <a:solidFill>
                  <a:srgbClr val="FFFFFF"/>
                </a:solidFill>
                <a:latin typeface="Segoe UI"/>
              </a:rPr>
              <a:t>: áreas metropolitanas jóvenes y conectadas (Soacha, Itagüí, Bello).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Empleadores (B2B)</a:t>
            </a:r>
            <a:r>
              <a:rPr sz="1150" b="0">
                <a:solidFill>
                  <a:srgbClr val="FFFFFF"/>
                </a:solidFill>
                <a:latin typeface="Segoe UI"/>
              </a:rPr>
              <a:t>: Antioquia, Bogotá, Valle, Atlántico — 3,45 M ocupados sin media en ramas formales; Bogotá 451.344 y Medellín 152.199 trabajadores formales sin título.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Alcaldías / gobernaciones (B2G)</a:t>
            </a:r>
            <a:r>
              <a:rPr sz="1150" b="0">
                <a:solidFill>
                  <a:srgbClr val="FFFFFF"/>
                </a:solidFill>
                <a:latin typeface="Segoe UI"/>
              </a:rPr>
              <a:t>: cuadrante B y municipios prioritarios del suroeste antioqueño, Cauca, Nariño, La Guajira — 8,6 M de target en municipios con b2g ≥ p75; 7,1 M con contratos EPJA 2023-26.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Alianzas con IE y cajas</a:t>
            </a:r>
            <a:r>
              <a:rPr sz="1150" b="0">
                <a:solidFill>
                  <a:srgbClr val="FFFFFF"/>
                </a:solidFill>
                <a:latin typeface="Segoe UI"/>
              </a:rPr>
              <a:t>: costa Caribe y Eje Cafetero. </a:t>
            </a:r>
            <a:r>
              <a:rPr sz="1150" b="1">
                <a:solidFill>
                  <a:srgbClr val="F5B942"/>
                </a:solidFill>
                <a:latin typeface="Segoe UI"/>
              </a:rPr>
              <a:t>Referidos</a:t>
            </a:r>
            <a:r>
              <a:rPr sz="1150" b="0">
                <a:solidFill>
                  <a:srgbClr val="FFFFFF"/>
                </a:solidFill>
                <a:latin typeface="Segoe UI"/>
              </a:rPr>
              <a:t>: Cali, Bucaramanga. </a:t>
            </a:r>
            <a:r>
              <a:rPr sz="1150" b="1">
                <a:solidFill>
                  <a:srgbClr val="F5B942"/>
                </a:solidFill>
                <a:latin typeface="Segoe UI"/>
              </a:rPr>
              <a:t>Listas propias</a:t>
            </a:r>
            <a:r>
              <a:rPr sz="1150" b="0">
                <a:solidFill>
                  <a:srgbClr val="FFFFFF"/>
                </a:solidFill>
                <a:latin typeface="Segoe UI"/>
              </a:rPr>
              <a:t>: Barranquilla, Soledad, Villavicencio, Manizales, Armenia. </a:t>
            </a:r>
            <a:r>
              <a:rPr sz="1150" b="1">
                <a:solidFill>
                  <a:srgbClr val="F5B942"/>
                </a:solidFill>
                <a:latin typeface="Segoe UI"/>
              </a:rPr>
              <a:t>Campo</a:t>
            </a:r>
            <a:r>
              <a:rPr sz="1150" b="0">
                <a:solidFill>
                  <a:srgbClr val="FFFFFF"/>
                </a:solidFill>
                <a:latin typeface="Segoe UI"/>
              </a:rPr>
              <a:t>: rural disperso y étnico.</a:t>
            </a:r>
          </a:p>
          <a:p>
            <a:pPr algn="l">
              <a:spcAft>
                <a:spcPts val="400"/>
              </a:spcAft>
            </a:pPr>
            <a:r>
              <a:rPr sz="1150" b="0">
                <a:solidFill>
                  <a:srgbClr val="FFFFFF"/>
                </a:solidFill>
                <a:latin typeface="Segoe UI"/>
              </a:rPr>
              <a:t>• El score dice dónde encaja cada origen; la conversión la hace el call center y se prueba en campo.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80000" y="680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000" y="720000"/>
            <a:ext cx="4549333" cy="2559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80000" y="3339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M2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000" y="3379000"/>
            <a:ext cx="4549333" cy="2559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c_money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000" y="6478000"/>
            <a:ext cx="113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HYPERION ONE · APPLIED INTELLIGENCE · corte 2026-09-08 · BORRADOR_IA · fondos e ilustraciones generados con IA (conceptuales); todas las gráficas provienen de datos reales   17</a:t>
            </a:r>
          </a:p>
        </p:txBody>
      </p:sp>
      <p:sp>
        <p:nvSpPr>
          <p:cNvPr id="4" name="Rectangle 3"/>
          <p:cNvSpPr/>
          <p:nvPr/>
        </p:nvSpPr>
        <p:spPr>
          <a:xfrm>
            <a:off x="420000" y="620000"/>
            <a:ext cx="5350000" cy="5518000"/>
          </a:xfrm>
          <a:prstGeom prst="rect">
            <a:avLst/>
          </a:prstGeom>
          <a:solidFill>
            <a:srgbClr val="0B0F19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0000" y="740000"/>
            <a:ext cx="485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>
                <a:solidFill>
                  <a:srgbClr val="F5B942"/>
                </a:solidFill>
                <a:latin typeface="Segoe UI"/>
              </a:rPr>
              <a:t>16 · TRES MOTORES Y PRESUPUESTO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0000" y="1040000"/>
            <a:ext cx="4850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0">
                <a:solidFill>
                  <a:srgbClr val="FFFFFF"/>
                </a:solidFill>
                <a:latin typeface="Georgia"/>
              </a:rPr>
              <a:t>B2C, B2B, B2G y un optimizador que reparte el presupuesto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000" y="1980000"/>
            <a:ext cx="4850000" cy="401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B2C</a:t>
            </a:r>
            <a:r>
              <a:rPr sz="1150" b="0">
                <a:solidFill>
                  <a:srgbClr val="FFFFFF"/>
                </a:solidFill>
                <a:latin typeface="Segoe UI"/>
              </a:rPr>
              <a:t>: TAM 14,5 M · SAM 2,82 M · SOM 4.864 matrículas/año (base). Lista: pauta, referidos, listas propias.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B2B</a:t>
            </a:r>
            <a:r>
              <a:rPr sz="1150" b="0">
                <a:solidFill>
                  <a:srgbClr val="FFFFFF"/>
                </a:solidFill>
                <a:latin typeface="Segoe UI"/>
              </a:rPr>
              <a:t>: TAM 3,45 M formales sin media · SAM 559.337 · SOM no disponible sin tasa de convenio. Lista: nómina del empleador.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B2G</a:t>
            </a:r>
            <a:r>
              <a:rPr sz="1150" b="0">
                <a:solidFill>
                  <a:srgbClr val="FFFFFF"/>
                </a:solidFill>
                <a:latin typeface="Segoe UI"/>
              </a:rPr>
              <a:t>: TAM 8,6 M · SAM 7,1 M con contratos EPJA · SOM no disponible. Lista: base de la alcaldía.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Optimizador (LP)</a:t>
            </a:r>
            <a:r>
              <a:rPr sz="1150" b="0">
                <a:solidFill>
                  <a:srgbClr val="FFFFFF"/>
                </a:solidFill>
                <a:latin typeface="Segoe UI"/>
              </a:rPr>
              <a:t>: con 500 M COP de adquisición se asignan 4.914 matrículas en 805 municipios; con 742 M se agota la capacidad configurada (7.296). Por encima, el límite es el call center, no el mercado.</a:t>
            </a:r>
          </a:p>
          <a:p>
            <a:pPr algn="l">
              <a:spcAft>
                <a:spcPts val="4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Portafolios</a:t>
            </a:r>
            <a:r>
              <a:rPr sz="1150" b="0">
                <a:solidFill>
                  <a:srgbClr val="FFFFFF"/>
                </a:solidFill>
                <a:latin typeface="Segoe UI"/>
              </a:rPr>
              <a:t> (30 municipios): crecimiento 2,84 mil M · balanceado 2,74 · conservador 2,68 · institucional 0,57 · impacto social 0,08 (Σ revenue base P50).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80000" y="680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3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000" y="720000"/>
            <a:ext cx="4549333" cy="2559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80000" y="3339000"/>
            <a:ext cx="4629333" cy="263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C3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000" y="3379000"/>
            <a:ext cx="4549333" cy="2559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c_estimac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000" y="6478000"/>
            <a:ext cx="113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HYPERION ONE · APPLIED INTELLIGENCE · corte 2026-09-08 · BORRADOR_IA · fondos e ilustraciones generados con IA (conceptuales); todas las gráficas provienen de datos reales   18</a:t>
            </a:r>
          </a:p>
        </p:txBody>
      </p:sp>
      <p:sp>
        <p:nvSpPr>
          <p:cNvPr id="4" name="Rectangle 3"/>
          <p:cNvSpPr/>
          <p:nvPr/>
        </p:nvSpPr>
        <p:spPr>
          <a:xfrm>
            <a:off x="420000" y="620000"/>
            <a:ext cx="11352000" cy="1500000"/>
          </a:xfrm>
          <a:prstGeom prst="rect">
            <a:avLst/>
          </a:prstGeom>
          <a:solidFill>
            <a:srgbClr val="0B0F19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0000" y="720000"/>
            <a:ext cx="108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>
                <a:solidFill>
                  <a:srgbClr val="F5B942"/>
                </a:solidFill>
                <a:latin typeface="Segoe UI"/>
              </a:rPr>
              <a:t>17 · FICHAS DEPARTAMENTALES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0000" y="1000000"/>
            <a:ext cx="108520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0">
                <a:solidFill>
                  <a:srgbClr val="FFFFFF"/>
                </a:solidFill>
                <a:latin typeface="Georgia"/>
              </a:rPr>
              <a:t>Catorce departamentos que ordenan la expansión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000" y="1500000"/>
            <a:ext cx="10852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050" b="0">
                <a:solidFill>
                  <a:srgbClr val="FFFFFF"/>
                </a:solidFill>
                <a:latin typeface="Segoe UI"/>
              </a:rPr>
              <a:t>Cada fila resume la ficha departamental: cuánta gente, qué tan fácil es contactarla, de dónde saldrían los leads, en qué horario llamar, cuántas matrículas espera el escenario base y qué motor domina (B2B empleadores, B2C directo, B2G institucional).</a:t>
            </a:r>
          </a:p>
          <a:p>
            <a:pPr algn="l">
              <a:spcAft>
                <a:spcPts val="200"/>
              </a:spcAft>
            </a:pPr>
            <a:r>
              <a:rPr sz="1050" b="0">
                <a:solidFill>
                  <a:srgbClr val="FFFFFF"/>
                </a:solidFill>
                <a:latin typeface="Segoe UI"/>
              </a:rPr>
              <a:t>Antioquia, Bogotá y Valle concentran el volumen con motor B2B; Cundinamarca y Córdoba son B2C; Nariño, Bolívar, Cauca y Magdalena piden ventana nocturna y alianzas con instituciones educativas.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20000" y="2320000"/>
          <a:ext cx="11352000" cy="361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2000"/>
                <a:gridCol w="1032000"/>
                <a:gridCol w="1032000"/>
                <a:gridCol w="1032000"/>
                <a:gridCol w="1032000"/>
                <a:gridCol w="1032000"/>
                <a:gridCol w="1032000"/>
                <a:gridCol w="1032000"/>
                <a:gridCol w="1032000"/>
                <a:gridCol w="1032000"/>
                <a:gridCol w="1032000"/>
              </a:tblGrid>
              <a:tr h="24120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Departamento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Target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Edad laboral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Need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Opp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Contact.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Origen de lead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Ventana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Matr. 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Revenue P50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11111"/>
                          </a:solidFill>
                        </a:rPr>
                        <a:t>Motor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Antioquia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1.992.266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1.177.892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Empleadores (B2B)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horario laboral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1.033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1,1 mil M COP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B2B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Bogotá, D.c.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1.324.019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712.444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Empleadores (B2B)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horario laboral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714 M COP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B2B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Valle del Cauca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1.195.024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636.735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Empleadores (B2B)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horario laboral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332 M COP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B2B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Cundinamarca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936.129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544.924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horario laboral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531 M COP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B2C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Santander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658.646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381.186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Referidos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horario laboral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293 M COP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B2B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Nariño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637.029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418.610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Alianzas IE / cajas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noche/fin de 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162 M COP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B2C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Bolívar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620.173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394.336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Alianzas IE / cajas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noche/fin de 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131 M COP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B2B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Córdoba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607.261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376.624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Alianzas IE / cajas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noche/fin de 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163 M COP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B2C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Atlántico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593.728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353.659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Listas propias / call 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horario laboral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272 M COP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B2B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Cauca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566.805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368.172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Alianzas IE / cajas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noche/fin de 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111 M COP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B2C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Norte de Santander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550.965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360.066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Alianzas IE / cajas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horario laboral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133 M COP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B2B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Tolima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463.797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261.520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Alianzas IE / cajas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horario laboral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126 M COP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B2B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Magdalena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450.547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307.919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Alianzas IE / cajas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noche/fin de 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109 M COP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B2B</a:t>
                      </a:r>
                    </a:p>
                  </a:txBody>
                  <a:tcPr/>
                </a:tc>
              </a:tr>
              <a:tr h="24120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Boyacá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431.309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245.522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0,65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Activación en campo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horario laboral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123 M COP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111111"/>
                          </a:solidFill>
                        </a:rPr>
                        <a:t>B2C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c_decis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000" y="6478000"/>
            <a:ext cx="113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HYPERION ONE · APPLIED INTELLIGENCE · corte 2026-09-08 · BORRADOR_IA · fondos e ilustraciones generados con IA (conceptuales); todas las gráficas provienen de datos reales   19</a:t>
            </a:r>
          </a:p>
        </p:txBody>
      </p:sp>
      <p:sp>
        <p:nvSpPr>
          <p:cNvPr id="4" name="Rectangle 3"/>
          <p:cNvSpPr/>
          <p:nvPr/>
        </p:nvSpPr>
        <p:spPr>
          <a:xfrm>
            <a:off x="420000" y="620000"/>
            <a:ext cx="11352000" cy="5518000"/>
          </a:xfrm>
          <a:prstGeom prst="rect">
            <a:avLst/>
          </a:prstGeom>
          <a:solidFill>
            <a:srgbClr val="0B0F19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0000" y="740000"/>
            <a:ext cx="108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>
                <a:solidFill>
                  <a:srgbClr val="F5B942"/>
                </a:solidFill>
                <a:latin typeface="Segoe UI"/>
              </a:rPr>
              <a:t>18 · RECOMENDACIÓN PARA LA MESA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0000" y="1040000"/>
            <a:ext cx="10852000" cy="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0">
                <a:solidFill>
                  <a:srgbClr val="FFFFFF"/>
                </a:solidFill>
                <a:latin typeface="Georgia"/>
              </a:rPr>
              <a:t>Fases, pilotos y la decisión que falta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000" y="1920000"/>
            <a:ext cx="5226000" cy="381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Fase 1 (90 días)</a:t>
            </a:r>
            <a:r>
              <a:rPr sz="1150" b="0">
                <a:solidFill>
                  <a:srgbClr val="FFFFFF"/>
                </a:solidFill>
                <a:latin typeface="Segoe UI"/>
              </a:rPr>
              <a:t>: corredores Bogotá, Medellín, Barranquilla. Datos: convenios con empleadores (B2B) + pauta TikTok/Meta en Soacha-Bello-Itagüí + listas propias en Barranquilla/Soledad. Call center en horario laboral vía empleador y noche para B2C. ≈ 1.400 matrículas/año base solo en estas tres áreas.</a:t>
            </a:r>
          </a:p>
          <a:p>
            <a:pPr algn="l">
              <a:spcAft>
                <a:spcPts val="6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Piloto de margen</a:t>
            </a:r>
            <a:r>
              <a:rPr sz="1150" b="0">
                <a:solidFill>
                  <a:srgbClr val="FFFFFF"/>
                </a:solidFill>
                <a:latin typeface="Segoe UI"/>
              </a:rPr>
              <a:t>: los 12 municipios prioritarios del suroeste antioqueño (Salgar, Concordia, Andes, Betulia…) con listas de alcaldía + WhatsApp; hub Medellín; guion de acompañamiento académico.</a:t>
            </a:r>
          </a:p>
          <a:p>
            <a:pPr algn="l">
              <a:spcAft>
                <a:spcPts val="6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Fase 2</a:t>
            </a:r>
            <a:r>
              <a:rPr sz="1150" b="0">
                <a:solidFill>
                  <a:srgbClr val="FFFFFF"/>
                </a:solidFill>
                <a:latin typeface="Segoe UI"/>
              </a:rPr>
              <a:t>: Cali, Cúcuta, Cartagena, Bucaramanga; alianzas con IE y cajas en la costa y el Eje.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06000" y="1920000"/>
            <a:ext cx="5226000" cy="381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Institucional</a:t>
            </a:r>
            <a:r>
              <a:rPr sz="1150" b="0">
                <a:solidFill>
                  <a:srgbClr val="FFFFFF"/>
                </a:solidFill>
                <a:latin typeface="Segoe UI"/>
              </a:rPr>
              <a:t>: Montería, Cauca-Nariño, La Guajira y los desiertos de oferta: cohortes con alcaldías y gobernaciones.</a:t>
            </a:r>
          </a:p>
          <a:p>
            <a:pPr algn="l">
              <a:spcAft>
                <a:spcPts val="6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Decidir hoy</a:t>
            </a:r>
            <a:r>
              <a:rPr sz="1150" b="0">
                <a:solidFill>
                  <a:srgbClr val="FFFFFF"/>
                </a:solidFill>
                <a:latin typeface="Segoe UI"/>
              </a:rPr>
              <a:t>: capacidad del call center (líneas concurrentes, horas/día, tasas de respuesta esperadas, costo por minuto y por mensaje) para convertir las cifras ASSUMPTION_REQUIRED en plan operativo.</a:t>
            </a:r>
          </a:p>
          <a:p>
            <a:pPr algn="l">
              <a:spcAft>
                <a:spcPts val="600"/>
              </a:spcAft>
            </a:pPr>
            <a:r>
              <a:rPr sz="1150" b="1">
                <a:solidFill>
                  <a:srgbClr val="F5B942"/>
                </a:solidFill>
                <a:latin typeface="Segoe UI"/>
              </a:rPr>
              <a:t>Lo que no afirmamos</a:t>
            </a:r>
            <a:r>
              <a:rPr sz="1150" b="0">
                <a:solidFill>
                  <a:srgbClr val="FFFFFF"/>
                </a:solidFill>
                <a:latin typeface="Segoe UI"/>
              </a:rPr>
              <a:t>: el volumen social no representa a Colombia; correlación no es causalidad; precio/CAC/conversión son supuestos con ancla; censo 2018; ninguna cifra individual.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c_decis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000" y="6478000"/>
            <a:ext cx="1135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B6BDCC"/>
                </a:solidFill>
                <a:latin typeface="Segoe UI"/>
              </a:rPr>
              <a:t>HYPERION ONE · APPLIED INTELLIGENCE · corte 2026-09-08 · BORRADOR_IA · fondos e ilustraciones generados con IA (conceptuales); todas las gráficas provienen de datos reales   20</a:t>
            </a:r>
          </a:p>
        </p:txBody>
      </p:sp>
      <p:sp>
        <p:nvSpPr>
          <p:cNvPr id="4" name="Rectangle 3"/>
          <p:cNvSpPr/>
          <p:nvPr/>
        </p:nvSpPr>
        <p:spPr>
          <a:xfrm>
            <a:off x="420000" y="3558000"/>
            <a:ext cx="7400000" cy="2600000"/>
          </a:xfrm>
          <a:prstGeom prst="rect">
            <a:avLst/>
          </a:prstGeom>
          <a:solidFill>
            <a:srgbClr val="0B0F19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20000" y="3758000"/>
            <a:ext cx="68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>
                <a:solidFill>
                  <a:srgbClr val="F5B942"/>
                </a:solidFill>
                <a:latin typeface="Segoe UI"/>
              </a:rPr>
              <a:t>DATA → TERRITORY → PEOPLE → OPPORTUNITY → REVENUE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4098000"/>
            <a:ext cx="6800000" cy="1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3000" b="0">
                <a:solidFill>
                  <a:srgbClr val="FFFFFF"/>
                </a:solidFill>
                <a:latin typeface="Georgia"/>
              </a:rPr>
              <a:t>No buscamos personas al azar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458000"/>
            <a:ext cx="68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B6BDCC"/>
                </a:solidFill>
                <a:latin typeface="Segoe UI"/>
              </a:rPr>
              <a:t>Sabemos dónde está la necesidad. Sabemos qué la explica. Sabemos dónde existe oportunidad. Y ahora podemos decidir dónde invertir.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